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9"/>
  </p:notesMasterIdLst>
  <p:sldIdLst>
    <p:sldId id="256" r:id="rId2"/>
    <p:sldId id="257" r:id="rId3"/>
    <p:sldId id="258" r:id="rId4"/>
    <p:sldId id="274" r:id="rId5"/>
    <p:sldId id="275" r:id="rId6"/>
    <p:sldId id="276" r:id="rId7"/>
    <p:sldId id="322" r:id="rId8"/>
    <p:sldId id="323" r:id="rId9"/>
    <p:sldId id="277" r:id="rId10"/>
    <p:sldId id="324" r:id="rId11"/>
    <p:sldId id="278" r:id="rId12"/>
    <p:sldId id="279" r:id="rId13"/>
    <p:sldId id="259" r:id="rId14"/>
    <p:sldId id="300" r:id="rId15"/>
    <p:sldId id="301" r:id="rId16"/>
    <p:sldId id="302" r:id="rId17"/>
    <p:sldId id="303" r:id="rId18"/>
    <p:sldId id="304" r:id="rId19"/>
    <p:sldId id="305" r:id="rId20"/>
    <p:sldId id="261" r:id="rId21"/>
    <p:sldId id="272" r:id="rId22"/>
    <p:sldId id="273" r:id="rId23"/>
    <p:sldId id="306" r:id="rId24"/>
    <p:sldId id="307" r:id="rId25"/>
    <p:sldId id="308" r:id="rId26"/>
    <p:sldId id="309" r:id="rId27"/>
    <p:sldId id="310" r:id="rId28"/>
    <p:sldId id="311" r:id="rId29"/>
    <p:sldId id="312" r:id="rId30"/>
    <p:sldId id="313" r:id="rId31"/>
    <p:sldId id="327" r:id="rId32"/>
    <p:sldId id="315" r:id="rId33"/>
    <p:sldId id="263" r:id="rId34"/>
    <p:sldId id="264" r:id="rId35"/>
    <p:sldId id="280" r:id="rId36"/>
    <p:sldId id="281" r:id="rId37"/>
    <p:sldId id="282" r:id="rId38"/>
    <p:sldId id="283" r:id="rId39"/>
    <p:sldId id="284" r:id="rId40"/>
    <p:sldId id="285" r:id="rId41"/>
    <p:sldId id="325" r:id="rId42"/>
    <p:sldId id="326" r:id="rId43"/>
    <p:sldId id="286" r:id="rId44"/>
    <p:sldId id="287" r:id="rId45"/>
    <p:sldId id="288" r:id="rId46"/>
    <p:sldId id="289" r:id="rId47"/>
    <p:sldId id="290" r:id="rId48"/>
    <p:sldId id="291" r:id="rId49"/>
    <p:sldId id="292" r:id="rId50"/>
    <p:sldId id="332" r:id="rId51"/>
    <p:sldId id="293" r:id="rId52"/>
    <p:sldId id="294" r:id="rId53"/>
    <p:sldId id="295" r:id="rId54"/>
    <p:sldId id="296" r:id="rId55"/>
    <p:sldId id="333" r:id="rId56"/>
    <p:sldId id="334" r:id="rId57"/>
    <p:sldId id="297" r:id="rId58"/>
    <p:sldId id="298" r:id="rId59"/>
    <p:sldId id="265" r:id="rId60"/>
    <p:sldId id="266" r:id="rId61"/>
    <p:sldId id="267" r:id="rId62"/>
    <p:sldId id="268" r:id="rId63"/>
    <p:sldId id="269" r:id="rId64"/>
    <p:sldId id="270" r:id="rId65"/>
    <p:sldId id="271" r:id="rId66"/>
    <p:sldId id="299" r:id="rId67"/>
    <p:sldId id="335" r:id="rId6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7"/>
    <p:restoredTop sz="94662"/>
  </p:normalViewPr>
  <p:slideViewPr>
    <p:cSldViewPr>
      <p:cViewPr varScale="1">
        <p:scale>
          <a:sx n="153" d="100"/>
          <a:sy n="153" d="100"/>
        </p:scale>
        <p:origin x="1224" y="1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83A37-DAD0-4D0E-B817-8F9F023302FF}" type="datetimeFigureOut">
              <a:rPr lang="es-MX" smtClean="0"/>
              <a:pPr/>
              <a:t>25/04/22</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3A6F5-CBE7-4869-8A34-DC3DB003DC2F}" type="slidenum">
              <a:rPr lang="es-MX" smtClean="0"/>
              <a:pPr/>
              <a:t>‹Nº›</a:t>
            </a:fld>
            <a:endParaRPr lang="es-MX"/>
          </a:p>
        </p:txBody>
      </p:sp>
    </p:spTree>
    <p:extLst>
      <p:ext uri="{BB962C8B-B14F-4D97-AF65-F5344CB8AC3E}">
        <p14:creationId xmlns:p14="http://schemas.microsoft.com/office/powerpoint/2010/main" val="27039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483A6F5-CBE7-4869-8A34-DC3DB003DC2F}" type="slidenum">
              <a:rPr lang="es-MX" smtClean="0"/>
              <a:pPr/>
              <a:t>49</a:t>
            </a:fld>
            <a:endParaRPr lang="es-MX"/>
          </a:p>
        </p:txBody>
      </p:sp>
    </p:spTree>
    <p:extLst>
      <p:ext uri="{BB962C8B-B14F-4D97-AF65-F5344CB8AC3E}">
        <p14:creationId xmlns:p14="http://schemas.microsoft.com/office/powerpoint/2010/main" val="378190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Título"/>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5019" y="4953000"/>
            <a:ext cx="12197020"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14D0ACF-1494-4198-9D24-384AEF2795ED}" type="datetimeFigureOut">
              <a:rPr lang="es-MX" smtClean="0"/>
              <a:pPr/>
              <a:t>25/04/22</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BF23EE9-39A7-4ED1-8F80-08E42D2EF216}" type="slidenum">
              <a:rPr lang="es-MX" smtClean="0"/>
              <a:pPr/>
              <a:t>‹Nº›</a:t>
            </a:fld>
            <a:endParaRPr lang="es-MX"/>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1481330"/>
            <a:ext cx="109728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41"/>
            <a:ext cx="84328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
        <p:nvSpPr>
          <p:cNvPr id="7" name="6 Cheurón"/>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7 Cheurón"/>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4D0ACF-1494-4198-9D24-384AEF2795ED}" type="datetimeFigureOut">
              <a:rPr lang="es-MX" smtClean="0"/>
              <a:pPr/>
              <a:t>25/04/22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8969376" y="6407944"/>
            <a:ext cx="2560320" cy="365760"/>
          </a:xfrm>
        </p:spPr>
        <p:txBody>
          <a:bodyPr/>
          <a:lstStyle/>
          <a:p>
            <a:fld id="{A14D0ACF-1494-4198-9D24-384AEF2795ED}" type="datetimeFigureOut">
              <a:rPr lang="es-MX" smtClean="0"/>
              <a:pPr/>
              <a:t>25/04/22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BF23EE9-39A7-4ED1-8F80-08E42D2EF216}"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14D0ACF-1494-4198-9D24-384AEF2795ED}" type="datetimeFigureOut">
              <a:rPr lang="es-MX" smtClean="0"/>
              <a:pPr/>
              <a:t>25/04/22</a:t>
            </a:fld>
            <a:endParaRPr lang="es-MX"/>
          </a:p>
        </p:txBody>
      </p:sp>
      <p:sp>
        <p:nvSpPr>
          <p:cNvPr id="6" name="5 Marcador de pie de página"/>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BF23EE9-39A7-4ED1-8F80-08E42D2EF216}" type="slidenum">
              <a:rPr lang="es-MX" smtClean="0"/>
              <a:pPr/>
              <a:t>‹Nº›</a:t>
            </a:fld>
            <a:endParaRPr lang="es-MX"/>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8 Forma libre"/>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9 Triángulo rectángulo"/>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10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12 Cheurón"/>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11 Forma libre"/>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13 Triángulo rectángulo"/>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14D0ACF-1494-4198-9D24-384AEF2795ED}" type="datetimeFigureOut">
              <a:rPr lang="es-MX" smtClean="0"/>
              <a:pPr/>
              <a:t>25/04/22</a:t>
            </a:fld>
            <a:endParaRPr lang="es-MX"/>
          </a:p>
        </p:txBody>
      </p:sp>
      <p:sp>
        <p:nvSpPr>
          <p:cNvPr id="22" name="21 Marcador de pie de página"/>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2BF23EE9-39A7-4ED1-8F80-08E42D2EF21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circl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2.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20.xml"/><Relationship Id="rId4" Type="http://schemas.openxmlformats.org/officeDocument/2006/relationships/slide" Target="slide37.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4.xml"/><Relationship Id="rId7" Type="http://schemas.openxmlformats.org/officeDocument/2006/relationships/slide" Target="slide28.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xml"/><Relationship Id="rId5" Type="http://schemas.openxmlformats.org/officeDocument/2006/relationships/slide" Target="slide26.xml"/><Relationship Id="rId10" Type="http://schemas.openxmlformats.org/officeDocument/2006/relationships/slide" Target="slide33.xml"/><Relationship Id="rId4" Type="http://schemas.openxmlformats.org/officeDocument/2006/relationships/slide" Target="slide25.xml"/><Relationship Id="rId9" Type="http://schemas.openxmlformats.org/officeDocument/2006/relationships/slide" Target="slide30.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6.xml"/><Relationship Id="rId7" Type="http://schemas.openxmlformats.org/officeDocument/2006/relationships/slide" Target="slide40.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10" Type="http://schemas.openxmlformats.org/officeDocument/2006/relationships/slide" Target="slide45.xml"/><Relationship Id="rId4" Type="http://schemas.openxmlformats.org/officeDocument/2006/relationships/slide" Target="slide37.xml"/><Relationship Id="rId9" Type="http://schemas.openxmlformats.org/officeDocument/2006/relationships/slide" Target="slide44.xml"/></Relationships>
</file>

<file path=ppt/slides/_rels/slide3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7.xml"/><Relationship Id="rId7" Type="http://schemas.openxmlformats.org/officeDocument/2006/relationships/slide" Target="slide52.xml"/><Relationship Id="rId12" Type="http://schemas.openxmlformats.org/officeDocument/2006/relationships/slide" Target="slide2.xml"/><Relationship Id="rId2"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slide" Target="slide51.xml"/><Relationship Id="rId11" Type="http://schemas.openxmlformats.org/officeDocument/2006/relationships/slide" Target="slide58.xml"/><Relationship Id="rId5" Type="http://schemas.openxmlformats.org/officeDocument/2006/relationships/slide" Target="slide49.xml"/><Relationship Id="rId10" Type="http://schemas.openxmlformats.org/officeDocument/2006/relationships/slide" Target="slide57.xml"/><Relationship Id="rId4" Type="http://schemas.openxmlformats.org/officeDocument/2006/relationships/slide" Target="slide48.xml"/><Relationship Id="rId9" Type="http://schemas.openxmlformats.org/officeDocument/2006/relationships/slide" Target="slide5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slide" Target="slide2.xml"/><Relationship Id="rId2"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65.xml"/><Relationship Id="rId4" Type="http://schemas.openxmlformats.org/officeDocument/2006/relationships/slide" Target="slide6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gabino@correo.unam.m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23392" y="764705"/>
            <a:ext cx="10657184" cy="2817658"/>
          </a:xfrm>
        </p:spPr>
        <p:txBody>
          <a:bodyPr>
            <a:noAutofit/>
          </a:bodyPr>
          <a:lstStyle/>
          <a:p>
            <a:r>
              <a:rPr lang="es-MX" sz="6000" dirty="0"/>
              <a:t>Seminario de Investigación en Ciencias de </a:t>
            </a:r>
            <a:r>
              <a:rPr lang="es-MX" sz="6000"/>
              <a:t>la Administración</a:t>
            </a:r>
            <a:endParaRPr lang="es-MX" sz="6000" dirty="0"/>
          </a:p>
        </p:txBody>
      </p:sp>
      <p:sp>
        <p:nvSpPr>
          <p:cNvPr id="3" name="2 CuadroTexto"/>
          <p:cNvSpPr txBox="1"/>
          <p:nvPr/>
        </p:nvSpPr>
        <p:spPr>
          <a:xfrm>
            <a:off x="1881158" y="6110608"/>
            <a:ext cx="5500726" cy="461665"/>
          </a:xfrm>
          <a:prstGeom prst="rect">
            <a:avLst/>
          </a:prstGeom>
          <a:noFill/>
        </p:spPr>
        <p:txBody>
          <a:bodyPr wrap="square" rtlCol="0">
            <a:spAutoFit/>
          </a:bodyPr>
          <a:lstStyle/>
          <a:p>
            <a:r>
              <a:rPr lang="es-ES_tradnl" sz="2400" dirty="0"/>
              <a:t>Dr. Gabino García Tapia</a:t>
            </a:r>
            <a:endParaRPr lang="es-ES" sz="2400" dirty="0"/>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2071679"/>
            <a:ext cx="8229600" cy="4525963"/>
          </a:xfrm>
        </p:spPr>
        <p:txBody>
          <a:bodyPr/>
          <a:lstStyle/>
          <a:p>
            <a:pPr marL="809625" indent="-454025">
              <a:buFont typeface="Wingdings" pitchFamily="2" charset="2"/>
              <a:buChar char="Ø"/>
            </a:pPr>
            <a:r>
              <a:rPr lang="es-MX" dirty="0"/>
              <a:t>Ir de lo simple a lo complejo</a:t>
            </a:r>
          </a:p>
          <a:p>
            <a:pPr marL="809625" indent="-454025">
              <a:buFont typeface="Wingdings" pitchFamily="2" charset="2"/>
              <a:buChar char="Ø"/>
            </a:pPr>
            <a:r>
              <a:rPr lang="es-MX" dirty="0"/>
              <a:t>Enumerar</a:t>
            </a:r>
          </a:p>
          <a:p>
            <a:pPr marL="809625" indent="-454025">
              <a:buFont typeface="Wingdings" pitchFamily="2" charset="2"/>
              <a:buChar char="Ø"/>
            </a:pPr>
            <a:r>
              <a:rPr lang="es-MX" dirty="0"/>
              <a:t>Revisar</a:t>
            </a:r>
          </a:p>
          <a:p>
            <a:pPr marL="0" indent="0" algn="just">
              <a:buNone/>
            </a:pPr>
            <a:r>
              <a:rPr lang="es-MX" dirty="0"/>
              <a:t>Con las aportaciones de sus fundadores el conocimiento científico presentó un carácter explicativo, descriptivo, predicativo y controlado, empírico, metódico y sistemático, objetivo, verificable, racional, experimental, práctico y crítico.</a:t>
            </a:r>
          </a:p>
        </p:txBody>
      </p:sp>
      <p:sp>
        <p:nvSpPr>
          <p:cNvPr id="7" name="1 Título"/>
          <p:cNvSpPr>
            <a:spLocks noGrp="1"/>
          </p:cNvSpPr>
          <p:nvPr>
            <p:ph type="title"/>
          </p:nvPr>
        </p:nvSpPr>
        <p:spPr>
          <a:xfrm>
            <a:off x="1881158" y="274638"/>
            <a:ext cx="8572560" cy="1143000"/>
          </a:xfrm>
        </p:spPr>
        <p:txBody>
          <a:bodyPr>
            <a:noAutofit/>
          </a:bodyPr>
          <a:lstStyle/>
          <a:p>
            <a:pPr algn="l"/>
            <a:r>
              <a:rPr lang="es-MX" sz="3600" dirty="0"/>
              <a:t>1.1.3 Surgimiento del conocimiento científico</a:t>
            </a:r>
          </a:p>
        </p:txBody>
      </p:sp>
      <p:pic>
        <p:nvPicPr>
          <p:cNvPr id="81922" name="Picture 2" descr="http://3.bp.blogspot.com/_5rrOgXDNZfo/SSro0Yfpn5I/AAAAAAAAAXw/ZfP6qi0-u6U/s400/ciencia.jpg"/>
          <p:cNvPicPr>
            <a:picLocks noChangeAspect="1" noChangeArrowheads="1"/>
          </p:cNvPicPr>
          <p:nvPr/>
        </p:nvPicPr>
        <p:blipFill>
          <a:blip r:embed="rId2" cstate="print"/>
          <a:srcRect/>
          <a:stretch>
            <a:fillRect/>
          </a:stretch>
        </p:blipFill>
        <p:spPr bwMode="auto">
          <a:xfrm>
            <a:off x="7739075" y="714356"/>
            <a:ext cx="2428871" cy="2752720"/>
          </a:xfrm>
          <a:prstGeom prst="rect">
            <a:avLst/>
          </a:prstGeom>
          <a:noFill/>
        </p:spPr>
      </p:pic>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5400684" cy="4525963"/>
          </a:xfrm>
        </p:spPr>
        <p:txBody>
          <a:bodyPr>
            <a:normAutofit fontScale="85000" lnSpcReduction="10000"/>
          </a:bodyPr>
          <a:lstStyle/>
          <a:p>
            <a:pPr marL="0" indent="0" algn="just">
              <a:buNone/>
            </a:pPr>
            <a:r>
              <a:rPr lang="es-MX" dirty="0"/>
              <a:t>Es el proceso de recolección de información a partir de cualquier fuente (experto, libros, revistas, informes, experiencia). Existen formas de adquirir el conocimiento. </a:t>
            </a:r>
            <a:r>
              <a:rPr lang="es-MX" dirty="0" err="1"/>
              <a:t>Hessen</a:t>
            </a:r>
            <a:r>
              <a:rPr lang="es-MX" dirty="0"/>
              <a:t> menciona que su adquisición se modula a partir de interrogantes sobre la realidad. También puede adquirirse mediante el empirismo, localizando la fuente del conocimiento en la experiencia. René Descartes considera al pensamiento como fuente principal del conocimiento. </a:t>
            </a:r>
          </a:p>
        </p:txBody>
      </p:sp>
      <p:sp>
        <p:nvSpPr>
          <p:cNvPr id="2" name="1 Título"/>
          <p:cNvSpPr>
            <a:spLocks noGrp="1"/>
          </p:cNvSpPr>
          <p:nvPr>
            <p:ph type="title"/>
          </p:nvPr>
        </p:nvSpPr>
        <p:spPr>
          <a:xfrm>
            <a:off x="1981200" y="274638"/>
            <a:ext cx="8401080" cy="1143000"/>
          </a:xfrm>
        </p:spPr>
        <p:txBody>
          <a:bodyPr>
            <a:normAutofit fontScale="90000"/>
          </a:bodyPr>
          <a:lstStyle/>
          <a:p>
            <a:pPr algn="l"/>
            <a:r>
              <a:rPr lang="es-MX" dirty="0"/>
              <a:t>1.1.4 Adquisición del conocimiento</a:t>
            </a:r>
          </a:p>
        </p:txBody>
      </p:sp>
      <p:pic>
        <p:nvPicPr>
          <p:cNvPr id="80898" name="Picture 2" descr="http://cienciayreligion.files.wordpress.com/2008/10/ciencia-divertida.jpg"/>
          <p:cNvPicPr>
            <a:picLocks noChangeAspect="1" noChangeArrowheads="1"/>
          </p:cNvPicPr>
          <p:nvPr/>
        </p:nvPicPr>
        <p:blipFill>
          <a:blip r:embed="rId2" cstate="print"/>
          <a:srcRect/>
          <a:stretch>
            <a:fillRect/>
          </a:stretch>
        </p:blipFill>
        <p:spPr bwMode="auto">
          <a:xfrm>
            <a:off x="7369348" y="1285860"/>
            <a:ext cx="3298653" cy="5072098"/>
          </a:xfrm>
          <a:prstGeom prst="rect">
            <a:avLst/>
          </a:prstGeom>
          <a:noFill/>
        </p:spPr>
      </p:pic>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0" y="3143249"/>
            <a:ext cx="8229600" cy="3078357"/>
          </a:xfrm>
        </p:spPr>
        <p:txBody>
          <a:bodyPr>
            <a:normAutofit/>
          </a:bodyPr>
          <a:lstStyle/>
          <a:p>
            <a:pPr marL="0" indent="0" algn="ctr">
              <a:buNone/>
            </a:pPr>
            <a:endParaRPr lang="es-MX" sz="2600" dirty="0"/>
          </a:p>
          <a:p>
            <a:pPr marL="0" indent="0" algn="ctr">
              <a:buNone/>
            </a:pPr>
            <a:r>
              <a:rPr lang="es-MX" sz="2600" dirty="0"/>
              <a:t>“Es el conocimiento cierto de las cosas por sus principios y causas. Es la clase del conocimiento que se orienta hacia el descubrimiento de leyes generales que relacionan sin contradicción los hechos particulares”</a:t>
            </a:r>
          </a:p>
        </p:txBody>
      </p:sp>
      <p:sp>
        <p:nvSpPr>
          <p:cNvPr id="2" name="1 Título"/>
          <p:cNvSpPr>
            <a:spLocks noGrp="1"/>
          </p:cNvSpPr>
          <p:nvPr>
            <p:ph type="title"/>
          </p:nvPr>
        </p:nvSpPr>
        <p:spPr/>
        <p:txBody>
          <a:bodyPr>
            <a:normAutofit/>
          </a:bodyPr>
          <a:lstStyle/>
          <a:p>
            <a:pPr algn="l"/>
            <a:r>
              <a:rPr lang="es-MX" dirty="0"/>
              <a:t>1.2 Concepto de ciencia</a:t>
            </a:r>
          </a:p>
        </p:txBody>
      </p:sp>
      <p:pic>
        <p:nvPicPr>
          <p:cNvPr id="79874" name="Picture 2" descr="http://api.ning.com/files/Hc7xXrifel3nUk*nZ3JqKTVpTrqhlr-lBFnbhWFDBSYyAQjW8lQ7LHAbNIChBQphZLBkSFJM7-bDIDXOK77NO04OTHuDaMiP/CIENCIA.gif"/>
          <p:cNvPicPr>
            <a:picLocks noChangeAspect="1" noChangeArrowheads="1"/>
          </p:cNvPicPr>
          <p:nvPr/>
        </p:nvPicPr>
        <p:blipFill>
          <a:blip r:embed="rId2" cstate="print"/>
          <a:srcRect/>
          <a:stretch>
            <a:fillRect/>
          </a:stretch>
        </p:blipFill>
        <p:spPr bwMode="auto">
          <a:xfrm>
            <a:off x="8167702" y="5000637"/>
            <a:ext cx="1670882" cy="1733541"/>
          </a:xfrm>
          <a:prstGeom prst="rect">
            <a:avLst/>
          </a:prstGeom>
          <a:noFill/>
        </p:spPr>
      </p:pic>
      <p:pic>
        <p:nvPicPr>
          <p:cNvPr id="79876" name="Picture 4" descr="http://www.elclavo.com/enlinea/9/ciencia.jpg"/>
          <p:cNvPicPr>
            <a:picLocks noChangeAspect="1" noChangeArrowheads="1"/>
          </p:cNvPicPr>
          <p:nvPr/>
        </p:nvPicPr>
        <p:blipFill>
          <a:blip r:embed="rId3" cstate="print"/>
          <a:srcRect/>
          <a:stretch>
            <a:fillRect/>
          </a:stretch>
        </p:blipFill>
        <p:spPr bwMode="auto">
          <a:xfrm>
            <a:off x="2095472" y="1285860"/>
            <a:ext cx="1857388" cy="22790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CuadroTexto"/>
          <p:cNvSpPr txBox="1"/>
          <p:nvPr/>
        </p:nvSpPr>
        <p:spPr>
          <a:xfrm>
            <a:off x="3881422" y="1928803"/>
            <a:ext cx="6357982" cy="954107"/>
          </a:xfrm>
          <a:prstGeom prst="rect">
            <a:avLst/>
          </a:prstGeom>
          <a:noFill/>
        </p:spPr>
        <p:txBody>
          <a:bodyPr wrap="square" rtlCol="0">
            <a:spAutoFit/>
          </a:bodyPr>
          <a:lstStyle/>
          <a:p>
            <a:pPr algn="ctr"/>
            <a:r>
              <a:rPr lang="es-MX" sz="2800" dirty="0"/>
              <a:t>“La ciencia es la explicación objetiva y racional del universo”</a:t>
            </a:r>
          </a:p>
        </p:txBody>
      </p:sp>
      <p:sp>
        <p:nvSpPr>
          <p:cNvPr id="7" name="6 Cinta hacia arriba">
            <a:hlinkClick r:id="rId4"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857365"/>
            <a:ext cx="6858048" cy="4525963"/>
          </a:xfrm>
        </p:spPr>
        <p:txBody>
          <a:bodyPr/>
          <a:lstStyle/>
          <a:p>
            <a:pPr algn="just">
              <a:buNone/>
            </a:pPr>
            <a:r>
              <a:rPr lang="es-MX" dirty="0"/>
              <a:t>2.1 Concepto de Método</a:t>
            </a:r>
          </a:p>
          <a:p>
            <a:pPr algn="just">
              <a:buNone/>
            </a:pPr>
            <a:r>
              <a:rPr lang="es-MX" dirty="0"/>
              <a:t>2.2 Concepto del Método Científico</a:t>
            </a:r>
          </a:p>
          <a:p>
            <a:pPr algn="just">
              <a:buNone/>
            </a:pPr>
            <a:r>
              <a:rPr lang="es-MX" dirty="0"/>
              <a:t>2.3 Aplicación del Método Científico</a:t>
            </a:r>
          </a:p>
          <a:p>
            <a:pPr algn="just">
              <a:buNone/>
            </a:pPr>
            <a:r>
              <a:rPr lang="es-MX" dirty="0"/>
              <a:t>2.4 Los problemas científicos</a:t>
            </a:r>
          </a:p>
          <a:p>
            <a:pPr algn="just">
              <a:buNone/>
            </a:pPr>
            <a:r>
              <a:rPr lang="es-MX" dirty="0"/>
              <a:t>2.5 Las hipótesis científicas</a:t>
            </a:r>
          </a:p>
          <a:p>
            <a:pPr algn="just">
              <a:buNone/>
            </a:pPr>
            <a:r>
              <a:rPr lang="es-MX" dirty="0"/>
              <a:t>2.6 Las consecuencias verificables de las hipótesis</a:t>
            </a:r>
          </a:p>
        </p:txBody>
      </p:sp>
      <p:sp>
        <p:nvSpPr>
          <p:cNvPr id="2" name="1 Título"/>
          <p:cNvSpPr>
            <a:spLocks noGrp="1"/>
          </p:cNvSpPr>
          <p:nvPr>
            <p:ph type="title"/>
          </p:nvPr>
        </p:nvSpPr>
        <p:spPr/>
        <p:txBody>
          <a:bodyPr/>
          <a:lstStyle/>
          <a:p>
            <a:pPr algn="ctr"/>
            <a:r>
              <a:rPr lang="es-MX" dirty="0"/>
              <a:t>2. MÉTODO CIENTÍFICO</a:t>
            </a:r>
          </a:p>
        </p:txBody>
      </p:sp>
      <p:sp>
        <p:nvSpPr>
          <p:cNvPr id="4" name="3 Bisel">
            <a:hlinkClick r:id="" action="ppaction://hlinkshowjump?jump=nextslide" highlightClick="1"/>
          </p:cNvPr>
          <p:cNvSpPr/>
          <p:nvPr/>
        </p:nvSpPr>
        <p:spPr>
          <a:xfrm>
            <a:off x="9167834" y="192880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4 Bisel">
            <a:hlinkClick r:id="rId2" action="ppaction://hlinksldjump" highlightClick="1"/>
          </p:cNvPr>
          <p:cNvSpPr/>
          <p:nvPr/>
        </p:nvSpPr>
        <p:spPr>
          <a:xfrm>
            <a:off x="9167834" y="242886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Bisel">
            <a:hlinkClick r:id="rId3" action="ppaction://hlinksldjump" highlightClick="1"/>
          </p:cNvPr>
          <p:cNvSpPr/>
          <p:nvPr/>
        </p:nvSpPr>
        <p:spPr>
          <a:xfrm>
            <a:off x="9167834" y="292893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4" action="ppaction://hlinksldjump" highlightClick="1"/>
          </p:cNvPr>
          <p:cNvSpPr/>
          <p:nvPr/>
        </p:nvSpPr>
        <p:spPr>
          <a:xfrm>
            <a:off x="9167834" y="3429000"/>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5" action="ppaction://hlinksldjump" highlightClick="1"/>
          </p:cNvPr>
          <p:cNvSpPr/>
          <p:nvPr/>
        </p:nvSpPr>
        <p:spPr>
          <a:xfrm>
            <a:off x="9167834" y="385762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6" action="ppaction://hlinksldjump" highlightClick="1"/>
          </p:cNvPr>
          <p:cNvSpPr/>
          <p:nvPr/>
        </p:nvSpPr>
        <p:spPr>
          <a:xfrm>
            <a:off x="9167834" y="435769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Cinta hacia arriba">
            <a:hlinkClick r:id="rId7"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Del griego </a:t>
            </a:r>
            <a:r>
              <a:rPr lang="es-MX" i="1" dirty="0" err="1"/>
              <a:t>metha</a:t>
            </a:r>
            <a:r>
              <a:rPr lang="es-MX" dirty="0"/>
              <a:t> (más allá) y </a:t>
            </a:r>
            <a:r>
              <a:rPr lang="es-MX" i="1" dirty="0" err="1"/>
              <a:t>odos</a:t>
            </a:r>
            <a:r>
              <a:rPr lang="es-MX" dirty="0"/>
              <a:t> (camino), significa literalmente </a:t>
            </a:r>
            <a:r>
              <a:rPr lang="es-MX" b="1" dirty="0"/>
              <a:t>camino o vía para llegar más lejos</a:t>
            </a:r>
            <a:r>
              <a:rPr lang="es-MX" dirty="0"/>
              <a:t>; hace referencia al medio para llegar a un fin. En su significado original esta palabra nos indica que el camino conduce a un lugar. </a:t>
            </a:r>
          </a:p>
          <a:p>
            <a:pPr marL="0" indent="0" algn="just">
              <a:buNone/>
            </a:pPr>
            <a:r>
              <a:rPr lang="es-MX" dirty="0"/>
              <a:t>Método es la forma ordenada de proceder para llegar a un fin. Es un proceso lógico surgido del raciocinio y de la inducción.</a:t>
            </a:r>
          </a:p>
        </p:txBody>
      </p:sp>
      <p:sp>
        <p:nvSpPr>
          <p:cNvPr id="2" name="1 Título"/>
          <p:cNvSpPr>
            <a:spLocks noGrp="1"/>
          </p:cNvSpPr>
          <p:nvPr>
            <p:ph type="title"/>
          </p:nvPr>
        </p:nvSpPr>
        <p:spPr/>
        <p:txBody>
          <a:bodyPr>
            <a:normAutofit/>
          </a:bodyPr>
          <a:lstStyle/>
          <a:p>
            <a:pPr algn="l"/>
            <a:r>
              <a:rPr lang="es-MX" dirty="0"/>
              <a:t>2.1 Concepto de Método</a:t>
            </a:r>
          </a:p>
        </p:txBody>
      </p:sp>
      <p:pic>
        <p:nvPicPr>
          <p:cNvPr id="77826" name="Picture 2" descr="http://blogs.clarin.com/blogfiles/ciencia-y-fe/ciencia_para_todos.gif"/>
          <p:cNvPicPr>
            <a:picLocks noChangeAspect="1" noChangeArrowheads="1"/>
          </p:cNvPicPr>
          <p:nvPr/>
        </p:nvPicPr>
        <p:blipFill>
          <a:blip r:embed="rId2" cstate="print"/>
          <a:srcRect/>
          <a:stretch>
            <a:fillRect/>
          </a:stretch>
        </p:blipFill>
        <p:spPr bwMode="auto">
          <a:xfrm>
            <a:off x="5310182" y="4857760"/>
            <a:ext cx="5143536"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8229600" cy="4090812"/>
          </a:xfrm>
        </p:spPr>
        <p:txBody>
          <a:bodyPr>
            <a:normAutofit fontScale="85000" lnSpcReduction="10000"/>
          </a:bodyPr>
          <a:lstStyle/>
          <a:p>
            <a:pPr marL="0" indent="0" algn="just">
              <a:buNone/>
            </a:pPr>
            <a:r>
              <a:rPr lang="es-MX" dirty="0"/>
              <a:t>El Método Científico es el modo ordenado de proceder para el conocimiento de la verdad, en el ámbito de determinada disciplina científica. Es </a:t>
            </a:r>
            <a:r>
              <a:rPr lang="es-ES_tradnl" dirty="0"/>
              <a:t>un procedimiento riguroso formulado lógicamente para lograr la adquisición, organización o sistematización y expresión o exposición de conocimientos, tanto en su aspecto teórico como en su fase experimental.</a:t>
            </a:r>
            <a:endParaRPr lang="es-MX" dirty="0"/>
          </a:p>
          <a:p>
            <a:pPr marL="0" indent="0" algn="just">
              <a:buNone/>
            </a:pPr>
            <a:r>
              <a:rPr lang="es-MX" dirty="0"/>
              <a:t>El método tiene como fin determinar las reglas de la investigación y de la prueba de las verdades científicas. Engloba el estudio de los medios por los cuales se extiende el espíritu humano y ordena sus conocimientos.</a:t>
            </a:r>
          </a:p>
          <a:p>
            <a:pPr marL="0" indent="0">
              <a:buNone/>
            </a:pPr>
            <a:endParaRPr lang="es-MX" dirty="0"/>
          </a:p>
        </p:txBody>
      </p:sp>
      <p:sp>
        <p:nvSpPr>
          <p:cNvPr id="2" name="1 Título"/>
          <p:cNvSpPr>
            <a:spLocks noGrp="1"/>
          </p:cNvSpPr>
          <p:nvPr>
            <p:ph type="title"/>
          </p:nvPr>
        </p:nvSpPr>
        <p:spPr>
          <a:xfrm>
            <a:off x="1981200" y="274638"/>
            <a:ext cx="8329642" cy="1143000"/>
          </a:xfrm>
        </p:spPr>
        <p:txBody>
          <a:bodyPr>
            <a:normAutofit fontScale="90000"/>
          </a:bodyPr>
          <a:lstStyle/>
          <a:p>
            <a:pPr algn="l"/>
            <a:r>
              <a:rPr lang="es-MX" dirty="0"/>
              <a:t>2.2 Concepto del Método Científico</a:t>
            </a:r>
          </a:p>
        </p:txBody>
      </p:sp>
      <p:pic>
        <p:nvPicPr>
          <p:cNvPr id="76806" name="Picture 6" descr="http://img.diariodelviajero.com/2008/11/Ciencia.jpg"/>
          <p:cNvPicPr>
            <a:picLocks noChangeAspect="1" noChangeArrowheads="1"/>
          </p:cNvPicPr>
          <p:nvPr/>
        </p:nvPicPr>
        <p:blipFill>
          <a:blip r:embed="rId2" cstate="print"/>
          <a:srcRect/>
          <a:stretch>
            <a:fillRect/>
          </a:stretch>
        </p:blipFill>
        <p:spPr bwMode="auto">
          <a:xfrm>
            <a:off x="5595934" y="5072074"/>
            <a:ext cx="4429156"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30"/>
            <a:ext cx="8229600" cy="4090811"/>
          </a:xfrm>
        </p:spPr>
        <p:txBody>
          <a:bodyPr>
            <a:normAutofit fontScale="85000" lnSpcReduction="10000"/>
          </a:bodyPr>
          <a:lstStyle/>
          <a:p>
            <a:pPr marL="0" indent="0" algn="just">
              <a:buNone/>
            </a:pPr>
            <a:r>
              <a:rPr lang="es-MX" dirty="0"/>
              <a:t>El Método Científico se aplica a diversas disciplinas, como la física, química, biología, genética, medicina, matemáticas. También tiene aplicaciones prácticas como el desarrollo de tecnología.</a:t>
            </a:r>
          </a:p>
          <a:p>
            <a:pPr marL="0" indent="0" algn="just">
              <a:buNone/>
            </a:pPr>
            <a:r>
              <a:rPr lang="es-MX" dirty="0"/>
              <a:t>Sin embargo existen una seria de disciplinas a las cuales no puede aplicarse el método científico, por la razón de que no puede existir experimentación al respecto, entre ellas se encuentran la vulcanología y la astronomía.</a:t>
            </a:r>
          </a:p>
          <a:p>
            <a:pPr marL="0" indent="0" algn="just">
              <a:buNone/>
            </a:pPr>
            <a:r>
              <a:rPr lang="es-MX" dirty="0"/>
              <a:t>Hay otras ciencias, como las humanas y sociales, en donde los fenómenos no sólo no se pueden repetir controlada y artificialmente, sino que son, por su esencia irrepetibles, en especial la historia.</a:t>
            </a:r>
          </a:p>
        </p:txBody>
      </p:sp>
      <p:sp>
        <p:nvSpPr>
          <p:cNvPr id="2" name="1 Título"/>
          <p:cNvSpPr>
            <a:spLocks noGrp="1"/>
          </p:cNvSpPr>
          <p:nvPr>
            <p:ph type="title"/>
          </p:nvPr>
        </p:nvSpPr>
        <p:spPr>
          <a:xfrm>
            <a:off x="1809720" y="274638"/>
            <a:ext cx="8572560" cy="1143000"/>
          </a:xfrm>
        </p:spPr>
        <p:txBody>
          <a:bodyPr>
            <a:normAutofit fontScale="90000"/>
          </a:bodyPr>
          <a:lstStyle/>
          <a:p>
            <a:pPr algn="l"/>
            <a:r>
              <a:rPr lang="es-MX" dirty="0"/>
              <a:t>2.3 Aplicación del Método Científico</a:t>
            </a:r>
          </a:p>
        </p:txBody>
      </p:sp>
      <p:pic>
        <p:nvPicPr>
          <p:cNvPr id="75778" name="Picture 2" descr="http://cienciasalcantara.blogia.com/upload/20080924180921-ciencia2.jpg"/>
          <p:cNvPicPr>
            <a:picLocks noChangeAspect="1" noChangeArrowheads="1"/>
          </p:cNvPicPr>
          <p:nvPr/>
        </p:nvPicPr>
        <p:blipFill>
          <a:blip r:embed="rId2" cstate="print"/>
          <a:srcRect/>
          <a:stretch>
            <a:fillRect/>
          </a:stretch>
        </p:blipFill>
        <p:spPr bwMode="auto">
          <a:xfrm>
            <a:off x="8310578" y="5115398"/>
            <a:ext cx="1785950" cy="1742602"/>
          </a:xfrm>
          <a:prstGeom prst="rect">
            <a:avLst/>
          </a:prstGeom>
          <a:noFill/>
        </p:spPr>
      </p:pic>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8"/>
            <a:ext cx="5972188" cy="4733754"/>
          </a:xfrm>
        </p:spPr>
        <p:txBody>
          <a:bodyPr>
            <a:noAutofit/>
          </a:bodyPr>
          <a:lstStyle/>
          <a:p>
            <a:pPr marL="0" indent="0" algn="just">
              <a:buNone/>
            </a:pPr>
            <a:r>
              <a:rPr lang="es-MX" sz="2000" dirty="0"/>
              <a:t>Un problema científico es una pregunta sobre la razón de porqué ocurre algo, sobre el modo en que algo funciona y para la que, en principio no tenemos respuesta. Los problemas científicos forman parte de la relación problema-investigación-solución. Los problemas se conciben porque estamos seguros que mediante una investigación llegaremos a su solución. Los problemas científicos surgen cuando las personas toman conciencia sobre su importancia, los conocimientos existentes resultan insuficientes para darle solución y la solución tiene una relación directa o indirecta con alguna necesidad social de relativa prioridad.</a:t>
            </a:r>
          </a:p>
        </p:txBody>
      </p:sp>
      <p:sp>
        <p:nvSpPr>
          <p:cNvPr id="2" name="1 Título"/>
          <p:cNvSpPr>
            <a:spLocks noGrp="1"/>
          </p:cNvSpPr>
          <p:nvPr>
            <p:ph type="title"/>
          </p:nvPr>
        </p:nvSpPr>
        <p:spPr/>
        <p:txBody>
          <a:bodyPr>
            <a:normAutofit/>
          </a:bodyPr>
          <a:lstStyle/>
          <a:p>
            <a:pPr algn="l"/>
            <a:r>
              <a:rPr lang="es-MX" dirty="0"/>
              <a:t>2.4 Los problemas científicos</a:t>
            </a:r>
          </a:p>
        </p:txBody>
      </p:sp>
      <p:pic>
        <p:nvPicPr>
          <p:cNvPr id="74754" name="Picture 2" descr="http://4.bp.blogspot.com/_HuV6GsMw6Q0/R-mqYe5Th_I/AAAAAAAAAEY/4rfRMo6ypc4/s320/cientifico.jpg"/>
          <p:cNvPicPr>
            <a:picLocks noChangeAspect="1" noChangeArrowheads="1"/>
          </p:cNvPicPr>
          <p:nvPr/>
        </p:nvPicPr>
        <p:blipFill>
          <a:blip r:embed="rId2" cstate="print"/>
          <a:srcRect/>
          <a:stretch>
            <a:fillRect/>
          </a:stretch>
        </p:blipFill>
        <p:spPr bwMode="auto">
          <a:xfrm>
            <a:off x="8024826" y="1500174"/>
            <a:ext cx="2643174" cy="4643470"/>
          </a:xfrm>
          <a:prstGeom prst="rect">
            <a:avLst/>
          </a:prstGeom>
          <a:noFill/>
        </p:spPr>
      </p:pic>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8401080" cy="3304994"/>
          </a:xfrm>
        </p:spPr>
        <p:txBody>
          <a:bodyPr>
            <a:normAutofit fontScale="77500" lnSpcReduction="20000"/>
          </a:bodyPr>
          <a:lstStyle/>
          <a:p>
            <a:pPr marL="0" indent="0" algn="just">
              <a:buNone/>
            </a:pPr>
            <a:r>
              <a:rPr lang="es-MX" dirty="0"/>
              <a:t>Una hipótesis científica es una respuesta que se aventura para resolver un problema científico previamente formulado.</a:t>
            </a:r>
          </a:p>
          <a:p>
            <a:pPr marL="0" indent="0" algn="just">
              <a:buNone/>
            </a:pPr>
            <a:r>
              <a:rPr lang="es-MX" dirty="0"/>
              <a:t>El método científico no admite cualquier hipótesis, sino sólo aquellas cuya verdad o falsedad puede determinarse de acuerdo con dicho método, esto es, mediante un experimento.</a:t>
            </a:r>
          </a:p>
          <a:p>
            <a:pPr marL="0" indent="0" algn="just">
              <a:buNone/>
            </a:pPr>
            <a:r>
              <a:rPr lang="es-MX" dirty="0"/>
              <a:t>Para formular una hipótesis científica con posibilidad de resultar verdadera lo fundamental es tener imaginación. Porque esta es la facultad empleada para elaborar las conjeturas razonables que se proponen como explicación, además de que permite diseñar los experimentos que contrastarán las hipótesis.</a:t>
            </a:r>
          </a:p>
        </p:txBody>
      </p:sp>
      <p:sp>
        <p:nvSpPr>
          <p:cNvPr id="2" name="1 Título"/>
          <p:cNvSpPr>
            <a:spLocks noGrp="1"/>
          </p:cNvSpPr>
          <p:nvPr>
            <p:ph type="title"/>
          </p:nvPr>
        </p:nvSpPr>
        <p:spPr/>
        <p:txBody>
          <a:bodyPr>
            <a:normAutofit/>
          </a:bodyPr>
          <a:lstStyle/>
          <a:p>
            <a:pPr algn="l"/>
            <a:r>
              <a:rPr lang="es-MX" dirty="0"/>
              <a:t>2.5 Las hipótesis científicas</a:t>
            </a:r>
          </a:p>
        </p:txBody>
      </p:sp>
      <p:sp>
        <p:nvSpPr>
          <p:cNvPr id="73730" name="AutoShape 2" descr="http://www.amourfou.com.mx/noticias/wp-content/uploads/2007/05/ciencia-ficcion.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3732" name="AutoShape 4" descr="http://www.amourfou.com.mx/noticias/wp-content/uploads/2007/05/ciencia-ficcion.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3734" name="AutoShape 6" descr="http://www.amourfou.com.mx/noticias/wp-content/uploads/2007/05/ciencia-ficcion.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3735" name="Picture 7"/>
          <p:cNvPicPr>
            <a:picLocks noChangeAspect="1" noChangeArrowheads="1"/>
          </p:cNvPicPr>
          <p:nvPr/>
        </p:nvPicPr>
        <p:blipFill>
          <a:blip r:embed="rId2" cstate="print"/>
          <a:srcRect/>
          <a:stretch>
            <a:fillRect/>
          </a:stretch>
        </p:blipFill>
        <p:spPr bwMode="auto">
          <a:xfrm>
            <a:off x="5595934" y="4214818"/>
            <a:ext cx="4133850" cy="242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10116" y="1500174"/>
            <a:ext cx="5715040" cy="4857784"/>
          </a:xfrm>
        </p:spPr>
        <p:txBody>
          <a:bodyPr>
            <a:normAutofit fontScale="92500"/>
          </a:bodyPr>
          <a:lstStyle/>
          <a:p>
            <a:pPr marL="0" indent="0" algn="just">
              <a:buNone/>
            </a:pPr>
            <a:r>
              <a:rPr lang="es-MX" dirty="0"/>
              <a:t>Las consecuencias verificables de las hipótesis son las que se prueban directamente de la experiencia.</a:t>
            </a:r>
          </a:p>
          <a:p>
            <a:pPr marL="0" indent="0" algn="just">
              <a:buNone/>
            </a:pPr>
            <a:r>
              <a:rPr lang="es-MX" dirty="0"/>
              <a:t>El tipo de razonamiento empleado para derivar consecuencias lógicas que puedan verificarse en la experiencia es: Si la hipótesis H es verdadera, entonces lo serán también sus consecuencias A, B y C (que son capaces de comprobar por la experiencia).</a:t>
            </a:r>
          </a:p>
        </p:txBody>
      </p:sp>
      <p:sp>
        <p:nvSpPr>
          <p:cNvPr id="2" name="1 Título"/>
          <p:cNvSpPr>
            <a:spLocks noGrp="1"/>
          </p:cNvSpPr>
          <p:nvPr>
            <p:ph type="title"/>
          </p:nvPr>
        </p:nvSpPr>
        <p:spPr>
          <a:xfrm>
            <a:off x="1981200" y="274638"/>
            <a:ext cx="8229600" cy="1296974"/>
          </a:xfrm>
        </p:spPr>
        <p:txBody>
          <a:bodyPr>
            <a:normAutofit fontScale="90000"/>
          </a:bodyPr>
          <a:lstStyle/>
          <a:p>
            <a:pPr algn="l"/>
            <a:r>
              <a:rPr lang="es-MX" dirty="0"/>
              <a:t>2.6 Las consecuencias verificables de las hipótesis</a:t>
            </a:r>
          </a:p>
        </p:txBody>
      </p:sp>
      <p:pic>
        <p:nvPicPr>
          <p:cNvPr id="72706" name="Picture 2" descr="http://www.cabemostodos.es/ciencia7.jpg"/>
          <p:cNvPicPr>
            <a:picLocks noChangeAspect="1" noChangeArrowheads="1"/>
          </p:cNvPicPr>
          <p:nvPr/>
        </p:nvPicPr>
        <p:blipFill>
          <a:blip r:embed="rId2" cstate="print"/>
          <a:srcRect/>
          <a:stretch>
            <a:fillRect/>
          </a:stretch>
        </p:blipFill>
        <p:spPr bwMode="auto">
          <a:xfrm>
            <a:off x="1524000" y="1571612"/>
            <a:ext cx="3357554" cy="4286280"/>
          </a:xfrm>
          <a:prstGeom prst="rect">
            <a:avLst/>
          </a:prstGeom>
          <a:ln>
            <a:noFill/>
          </a:ln>
          <a:effectLst>
            <a:softEdge rad="112500"/>
          </a:effectLst>
        </p:spPr>
      </p:pic>
      <p:sp>
        <p:nvSpPr>
          <p:cNvPr id="5" name="4 Cinta hacia arriba">
            <a:hlinkClick r:id="rId3"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928803"/>
            <a:ext cx="7143800" cy="4525963"/>
          </a:xfrm>
        </p:spPr>
        <p:txBody>
          <a:bodyPr>
            <a:normAutofit/>
          </a:bodyPr>
          <a:lstStyle/>
          <a:p>
            <a:pPr marL="514350" indent="-514350">
              <a:buFont typeface="+mj-lt"/>
              <a:buAutoNum type="arabicPeriod"/>
            </a:pPr>
            <a:r>
              <a:rPr lang="es-MX" sz="2800" dirty="0"/>
              <a:t>PRINCIPIOS DE TEORÍA DEL CONOCIMIENTO</a:t>
            </a:r>
          </a:p>
          <a:p>
            <a:pPr marL="514350" indent="-514350">
              <a:buFont typeface="+mj-lt"/>
              <a:buAutoNum type="arabicPeriod"/>
            </a:pPr>
            <a:r>
              <a:rPr lang="es-MX" sz="2800" dirty="0"/>
              <a:t>MÉTODO CIENTÍFICO</a:t>
            </a:r>
          </a:p>
          <a:p>
            <a:pPr marL="514350" indent="-514350">
              <a:buFont typeface="+mj-lt"/>
              <a:buAutoNum type="arabicPeriod"/>
            </a:pPr>
            <a:r>
              <a:rPr lang="es-MX" sz="2800" dirty="0"/>
              <a:t>LA INVESTIGACIÓN CIENTÍFICA</a:t>
            </a:r>
          </a:p>
          <a:p>
            <a:pPr marL="514350" indent="-514350">
              <a:buFont typeface="+mj-lt"/>
              <a:buAutoNum type="arabicPeriod"/>
            </a:pPr>
            <a:r>
              <a:rPr lang="es-MX" sz="2800" dirty="0"/>
              <a:t>EL OBJETO DE ESTUDIO</a:t>
            </a:r>
          </a:p>
          <a:p>
            <a:pPr marL="514350" indent="-514350">
              <a:buFont typeface="+mj-lt"/>
              <a:buAutoNum type="arabicPeriod"/>
            </a:pPr>
            <a:r>
              <a:rPr lang="es-MX" sz="2800" dirty="0"/>
              <a:t>PROTOCOLO DE INVESTIGACIÓN</a:t>
            </a:r>
          </a:p>
          <a:p>
            <a:pPr marL="514350" indent="-514350">
              <a:buFont typeface="+mj-lt"/>
              <a:buAutoNum type="arabicPeriod"/>
            </a:pPr>
            <a:r>
              <a:rPr lang="es-MX" sz="2800" dirty="0"/>
              <a:t>REPORTE FINAL</a:t>
            </a:r>
          </a:p>
          <a:p>
            <a:pPr marL="514350" indent="-514350">
              <a:buNone/>
            </a:pPr>
            <a:endParaRPr lang="es-MX" sz="2800" dirty="0"/>
          </a:p>
          <a:p>
            <a:pPr marL="514350" indent="-514350">
              <a:buFont typeface="+mj-lt"/>
              <a:buAutoNum type="arabicPeriod"/>
            </a:pPr>
            <a:endParaRPr lang="es-MX" sz="2800" dirty="0"/>
          </a:p>
        </p:txBody>
      </p:sp>
      <p:sp>
        <p:nvSpPr>
          <p:cNvPr id="2" name="1 Título"/>
          <p:cNvSpPr>
            <a:spLocks noGrp="1"/>
          </p:cNvSpPr>
          <p:nvPr>
            <p:ph type="title"/>
          </p:nvPr>
        </p:nvSpPr>
        <p:spPr/>
        <p:txBody>
          <a:bodyPr/>
          <a:lstStyle/>
          <a:p>
            <a:pPr algn="ctr"/>
            <a:r>
              <a:rPr lang="es-MX" dirty="0"/>
              <a:t>ÍNDICE</a:t>
            </a:r>
          </a:p>
        </p:txBody>
      </p:sp>
      <p:sp>
        <p:nvSpPr>
          <p:cNvPr id="4" name="3 Bisel">
            <a:hlinkClick r:id="" action="ppaction://hlinkshowjump?jump=nextslide" highlightClick="1"/>
          </p:cNvPr>
          <p:cNvSpPr/>
          <p:nvPr/>
        </p:nvSpPr>
        <p:spPr>
          <a:xfrm>
            <a:off x="9167834" y="2000240"/>
            <a:ext cx="500066" cy="357190"/>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4 Bisel">
            <a:hlinkClick r:id="rId2" action="ppaction://hlinksldjump" highlightClick="1"/>
          </p:cNvPr>
          <p:cNvSpPr/>
          <p:nvPr/>
        </p:nvSpPr>
        <p:spPr>
          <a:xfrm>
            <a:off x="9167834" y="4786322"/>
            <a:ext cx="500066" cy="357190"/>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Bisel">
            <a:hlinkClick r:id="rId3" action="ppaction://hlinksldjump" highlightClick="1"/>
          </p:cNvPr>
          <p:cNvSpPr/>
          <p:nvPr/>
        </p:nvSpPr>
        <p:spPr>
          <a:xfrm>
            <a:off x="9167834" y="4286256"/>
            <a:ext cx="500066" cy="357190"/>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4" action="ppaction://hlinksldjump" highlightClick="1"/>
          </p:cNvPr>
          <p:cNvSpPr/>
          <p:nvPr/>
        </p:nvSpPr>
        <p:spPr>
          <a:xfrm>
            <a:off x="9167834" y="3786190"/>
            <a:ext cx="500066" cy="357190"/>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5" action="ppaction://hlinksldjump" highlightClick="1"/>
          </p:cNvPr>
          <p:cNvSpPr/>
          <p:nvPr/>
        </p:nvSpPr>
        <p:spPr>
          <a:xfrm>
            <a:off x="9167834" y="3286124"/>
            <a:ext cx="500066" cy="357190"/>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6" action="ppaction://hlinksldjump" highlightClick="1"/>
          </p:cNvPr>
          <p:cNvSpPr/>
          <p:nvPr/>
        </p:nvSpPr>
        <p:spPr>
          <a:xfrm>
            <a:off x="9167834" y="2786058"/>
            <a:ext cx="500066" cy="357190"/>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7115196" cy="4525963"/>
          </a:xfrm>
        </p:spPr>
        <p:txBody>
          <a:bodyPr>
            <a:normAutofit fontScale="77500" lnSpcReduction="20000"/>
          </a:bodyPr>
          <a:lstStyle/>
          <a:p>
            <a:pPr>
              <a:buNone/>
            </a:pPr>
            <a:r>
              <a:rPr lang="es-MX" dirty="0"/>
              <a:t>3.1 Concepto de Investigación Científica</a:t>
            </a:r>
          </a:p>
          <a:p>
            <a:pPr>
              <a:buNone/>
            </a:pPr>
            <a:r>
              <a:rPr lang="es-MX" dirty="0"/>
              <a:t>3.2 Explicaciones surgidas de la investigación científica</a:t>
            </a:r>
          </a:p>
          <a:p>
            <a:pPr>
              <a:buNone/>
            </a:pPr>
            <a:r>
              <a:rPr lang="es-MX" dirty="0"/>
              <a:t>3.3 Tipos de investigación</a:t>
            </a:r>
          </a:p>
          <a:p>
            <a:pPr>
              <a:buNone/>
            </a:pPr>
            <a:r>
              <a:rPr lang="es-MX" dirty="0"/>
              <a:t>		3.3.1 Investigaciones Descriptivas y Explicativas</a:t>
            </a:r>
          </a:p>
          <a:p>
            <a:pPr>
              <a:buNone/>
            </a:pPr>
            <a:r>
              <a:rPr lang="es-MX" dirty="0"/>
              <a:t>		3.3.2 Investigaciones Longitudinales y Transversales</a:t>
            </a:r>
          </a:p>
          <a:p>
            <a:pPr>
              <a:buNone/>
            </a:pPr>
            <a:r>
              <a:rPr lang="es-MX" dirty="0"/>
              <a:t>		3.3.3 Investigaciones Retrospectivas</a:t>
            </a:r>
          </a:p>
          <a:p>
            <a:pPr>
              <a:buNone/>
            </a:pPr>
            <a:r>
              <a:rPr lang="es-MX" dirty="0"/>
              <a:t>		3.3.4 Investigaciones Experimentales y No Experimentales</a:t>
            </a:r>
          </a:p>
          <a:p>
            <a:pPr>
              <a:buNone/>
            </a:pPr>
            <a:r>
              <a:rPr lang="es-MX" dirty="0"/>
              <a:t>3.4 Estrategia general de la investigación</a:t>
            </a:r>
          </a:p>
          <a:p>
            <a:pPr>
              <a:buNone/>
            </a:pPr>
            <a:r>
              <a:rPr lang="es-MX" dirty="0"/>
              <a:t>3.5 Análisis del problema de investigación</a:t>
            </a:r>
          </a:p>
          <a:p>
            <a:pPr>
              <a:buNone/>
            </a:pPr>
            <a:r>
              <a:rPr lang="es-MX" dirty="0"/>
              <a:t>3.6 Cómo leer artículos, revistas clínicas y/o de servicios de salud</a:t>
            </a:r>
          </a:p>
        </p:txBody>
      </p:sp>
      <p:sp>
        <p:nvSpPr>
          <p:cNvPr id="2" name="1 Título"/>
          <p:cNvSpPr>
            <a:spLocks noGrp="1"/>
          </p:cNvSpPr>
          <p:nvPr>
            <p:ph type="title"/>
          </p:nvPr>
        </p:nvSpPr>
        <p:spPr/>
        <p:txBody>
          <a:bodyPr>
            <a:normAutofit/>
          </a:bodyPr>
          <a:lstStyle/>
          <a:p>
            <a:pPr algn="ctr"/>
            <a:r>
              <a:rPr lang="es-MX" dirty="0"/>
              <a:t>3. LA INVESTIGACIÓN CIENTÍFICA</a:t>
            </a:r>
          </a:p>
        </p:txBody>
      </p:sp>
      <p:sp>
        <p:nvSpPr>
          <p:cNvPr id="4" name="3 Bisel">
            <a:hlinkClick r:id="" action="ppaction://hlinkshowjump?jump=nextslide" highlightClick="1"/>
          </p:cNvPr>
          <p:cNvSpPr/>
          <p:nvPr/>
        </p:nvSpPr>
        <p:spPr>
          <a:xfrm>
            <a:off x="8882082" y="142873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4 Bisel">
            <a:hlinkClick r:id="rId2" action="ppaction://hlinksldjump" highlightClick="1"/>
          </p:cNvPr>
          <p:cNvSpPr/>
          <p:nvPr/>
        </p:nvSpPr>
        <p:spPr>
          <a:xfrm>
            <a:off x="8882082" y="185736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Bisel">
            <a:hlinkClick r:id="rId3" action="ppaction://hlinksldjump" highlightClick="1"/>
          </p:cNvPr>
          <p:cNvSpPr/>
          <p:nvPr/>
        </p:nvSpPr>
        <p:spPr>
          <a:xfrm>
            <a:off x="8882082" y="228599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4" action="ppaction://hlinksldjump" highlightClick="1"/>
          </p:cNvPr>
          <p:cNvSpPr/>
          <p:nvPr/>
        </p:nvSpPr>
        <p:spPr>
          <a:xfrm>
            <a:off x="8882082" y="2714620"/>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5" action="ppaction://hlinksldjump" highlightClick="1"/>
          </p:cNvPr>
          <p:cNvSpPr/>
          <p:nvPr/>
        </p:nvSpPr>
        <p:spPr>
          <a:xfrm>
            <a:off x="8882082" y="328612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6" action="ppaction://hlinksldjump" highlightClick="1"/>
          </p:cNvPr>
          <p:cNvSpPr/>
          <p:nvPr/>
        </p:nvSpPr>
        <p:spPr>
          <a:xfrm>
            <a:off x="8882082" y="3786190"/>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Bisel">
            <a:hlinkClick r:id="rId7" action="ppaction://hlinksldjump" highlightClick="1"/>
          </p:cNvPr>
          <p:cNvSpPr/>
          <p:nvPr/>
        </p:nvSpPr>
        <p:spPr>
          <a:xfrm>
            <a:off x="8882082" y="4143380"/>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Bisel">
            <a:hlinkClick r:id="rId8" action="ppaction://hlinksldjump" highlightClick="1"/>
          </p:cNvPr>
          <p:cNvSpPr/>
          <p:nvPr/>
        </p:nvSpPr>
        <p:spPr>
          <a:xfrm>
            <a:off x="8882082" y="457200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Bisel">
            <a:hlinkClick r:id="rId9" action="ppaction://hlinksldjump" highlightClick="1"/>
          </p:cNvPr>
          <p:cNvSpPr/>
          <p:nvPr/>
        </p:nvSpPr>
        <p:spPr>
          <a:xfrm>
            <a:off x="8882082" y="492919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Bisel">
            <a:hlinkClick r:id="rId10" action="ppaction://hlinksldjump" highlightClick="1"/>
          </p:cNvPr>
          <p:cNvSpPr/>
          <p:nvPr/>
        </p:nvSpPr>
        <p:spPr>
          <a:xfrm>
            <a:off x="8882082" y="528638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 name="13 Cinta hacia arriba">
            <a:hlinkClick r:id="rId11"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95802" y="1481328"/>
            <a:ext cx="5614998" cy="5090944"/>
          </a:xfrm>
        </p:spPr>
        <p:txBody>
          <a:bodyPr>
            <a:normAutofit fontScale="92500" lnSpcReduction="10000"/>
          </a:bodyPr>
          <a:lstStyle/>
          <a:p>
            <a:pPr marL="0" indent="0" algn="just">
              <a:buNone/>
            </a:pPr>
            <a:r>
              <a:rPr lang="es-MX" dirty="0"/>
              <a:t>En el campo de la ciencia se investiga para conocer algo que se desconoce, para aclarar algo relacionado con lo que ya se conoce o para confirmar los resultados obtenidos por otros investigadores. </a:t>
            </a:r>
          </a:p>
          <a:p>
            <a:pPr marL="0" indent="0" algn="just">
              <a:buNone/>
            </a:pPr>
            <a:r>
              <a:rPr lang="es-MX" dirty="0"/>
              <a:t>Cada una de estas finalidades tienen características peculiares, y cada una de ellas aunque se desarrolle dentro de normas básicas fundamentales presenta modalidades propias.</a:t>
            </a:r>
          </a:p>
        </p:txBody>
      </p:sp>
      <p:sp>
        <p:nvSpPr>
          <p:cNvPr id="2" name="1 Título"/>
          <p:cNvSpPr>
            <a:spLocks noGrp="1"/>
          </p:cNvSpPr>
          <p:nvPr>
            <p:ph type="title"/>
          </p:nvPr>
        </p:nvSpPr>
        <p:spPr>
          <a:xfrm>
            <a:off x="1981200" y="274638"/>
            <a:ext cx="8401080" cy="1143000"/>
          </a:xfrm>
        </p:spPr>
        <p:txBody>
          <a:bodyPr>
            <a:normAutofit fontScale="90000"/>
          </a:bodyPr>
          <a:lstStyle/>
          <a:p>
            <a:pPr algn="l"/>
            <a:r>
              <a:rPr lang="es-MX" dirty="0"/>
              <a:t>3.1 Concepto de Investigación Científica</a:t>
            </a:r>
          </a:p>
        </p:txBody>
      </p:sp>
      <p:pic>
        <p:nvPicPr>
          <p:cNvPr id="70660" name="Picture 4" descr="http://lindaandrea.com.googlepages.com/Dexterpiensa.gif"/>
          <p:cNvPicPr>
            <a:picLocks noChangeAspect="1" noChangeArrowheads="1"/>
          </p:cNvPicPr>
          <p:nvPr/>
        </p:nvPicPr>
        <p:blipFill>
          <a:blip r:embed="rId2" cstate="print"/>
          <a:srcRect/>
          <a:stretch>
            <a:fillRect/>
          </a:stretch>
        </p:blipFill>
        <p:spPr bwMode="auto">
          <a:xfrm>
            <a:off x="1524001" y="1500174"/>
            <a:ext cx="3143240" cy="4214842"/>
          </a:xfrm>
          <a:prstGeom prst="rect">
            <a:avLst/>
          </a:prstGeom>
          <a:noFill/>
        </p:spPr>
      </p:pic>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428737"/>
            <a:ext cx="8229600" cy="4525963"/>
          </a:xfrm>
        </p:spPr>
        <p:txBody>
          <a:bodyPr/>
          <a:lstStyle/>
          <a:p>
            <a:pPr marL="0" indent="0" algn="just">
              <a:buNone/>
            </a:pPr>
            <a:r>
              <a:rPr lang="es-MX" dirty="0"/>
              <a:t>Investigación Científica es un proceso que mediante la aplicación del método científico procura obtener información relevante y fidedigna (digna de fe y crédito), para entender, verificar, corregir o aplicar el conocimiento. Tiene como base el Método Científico.</a:t>
            </a:r>
          </a:p>
        </p:txBody>
      </p:sp>
      <p:sp>
        <p:nvSpPr>
          <p:cNvPr id="2" name="1 Título"/>
          <p:cNvSpPr>
            <a:spLocks noGrp="1"/>
          </p:cNvSpPr>
          <p:nvPr>
            <p:ph type="title"/>
          </p:nvPr>
        </p:nvSpPr>
        <p:spPr>
          <a:xfrm>
            <a:off x="1981200" y="274638"/>
            <a:ext cx="8472518" cy="1143000"/>
          </a:xfrm>
        </p:spPr>
        <p:txBody>
          <a:bodyPr>
            <a:normAutofit fontScale="90000"/>
          </a:bodyPr>
          <a:lstStyle/>
          <a:p>
            <a:pPr algn="l"/>
            <a:r>
              <a:rPr lang="es-MX" dirty="0"/>
              <a:t>3.1 Concepto de Investigación Científica</a:t>
            </a:r>
          </a:p>
        </p:txBody>
      </p:sp>
      <p:pic>
        <p:nvPicPr>
          <p:cNvPr id="69634" name="Picture 2" descr="http://pi-byte.net/file.php/1/CURSOS/EDUCACION/Investigacion.jpg"/>
          <p:cNvPicPr>
            <a:picLocks noChangeAspect="1" noChangeArrowheads="1"/>
          </p:cNvPicPr>
          <p:nvPr/>
        </p:nvPicPr>
        <p:blipFill>
          <a:blip r:embed="rId2" cstate="print"/>
          <a:srcRect/>
          <a:stretch>
            <a:fillRect/>
          </a:stretch>
        </p:blipFill>
        <p:spPr bwMode="auto">
          <a:xfrm>
            <a:off x="3667108" y="3786190"/>
            <a:ext cx="5572164" cy="2607464"/>
          </a:xfrm>
          <a:prstGeom prst="rect">
            <a:avLst/>
          </a:prstGeom>
          <a:ln>
            <a:noFill/>
          </a:ln>
          <a:effectLst>
            <a:softEdge rad="112500"/>
          </a:effectLst>
        </p:spPr>
      </p:pic>
    </p:spTree>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La investigación científica observa, descubre, explica y hasta predice lo que es la realidad de las cosas. A partir de la investigación científica surgen explicaciones de diferentes fenómenos físicos, químicos, biológicos, hechos cotidianos, patrones conductuales de las personas, etc. </a:t>
            </a:r>
          </a:p>
          <a:p>
            <a:pPr marL="0" indent="0" algn="just">
              <a:buNone/>
            </a:pPr>
            <a:r>
              <a:rPr lang="es-MX" dirty="0"/>
              <a:t>Estas explicaciones nos ayudan para poder entender y comprender los fenómenos que se presentan en el universo y para usarlo en beneficio de la humanidad, como lo son las aplicaciones tecnológicas.</a:t>
            </a:r>
          </a:p>
        </p:txBody>
      </p:sp>
      <p:sp>
        <p:nvSpPr>
          <p:cNvPr id="2" name="1 Título"/>
          <p:cNvSpPr>
            <a:spLocks noGrp="1"/>
          </p:cNvSpPr>
          <p:nvPr>
            <p:ph type="title"/>
          </p:nvPr>
        </p:nvSpPr>
        <p:spPr/>
        <p:txBody>
          <a:bodyPr>
            <a:normAutofit fontScale="90000"/>
          </a:bodyPr>
          <a:lstStyle/>
          <a:p>
            <a:pPr algn="l"/>
            <a:r>
              <a:rPr lang="es-MX" dirty="0"/>
              <a:t>3.2 Explicaciones surgidas de la investigación científica</a:t>
            </a:r>
          </a:p>
        </p:txBody>
      </p:sp>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MX" dirty="0"/>
              <a:t>El investigador debe definir el tipo de investigación que desea realizar. La escogencia del tipo de investigación determinará los pasos a seguir del estudio, sus técnicas y métodos que puedan emplear en el mismo. En general determina todo el enfoque de la investigación.</a:t>
            </a:r>
          </a:p>
        </p:txBody>
      </p:sp>
      <p:sp>
        <p:nvSpPr>
          <p:cNvPr id="2" name="1 Título"/>
          <p:cNvSpPr>
            <a:spLocks noGrp="1"/>
          </p:cNvSpPr>
          <p:nvPr>
            <p:ph type="title"/>
          </p:nvPr>
        </p:nvSpPr>
        <p:spPr/>
        <p:txBody>
          <a:bodyPr>
            <a:normAutofit/>
          </a:bodyPr>
          <a:lstStyle/>
          <a:p>
            <a:pPr algn="l"/>
            <a:r>
              <a:rPr lang="es-MX" dirty="0"/>
              <a:t>3.3 Tipos de investigación</a:t>
            </a:r>
          </a:p>
        </p:txBody>
      </p:sp>
      <p:pic>
        <p:nvPicPr>
          <p:cNvPr id="67586" name="Picture 2" descr="http://www.auladereli.es/wp-content/uploads/2008/05/einstein-ciencia_fe2.jpg"/>
          <p:cNvPicPr>
            <a:picLocks noChangeAspect="1" noChangeArrowheads="1"/>
          </p:cNvPicPr>
          <p:nvPr/>
        </p:nvPicPr>
        <p:blipFill>
          <a:blip r:embed="rId2" cstate="print"/>
          <a:srcRect/>
          <a:stretch>
            <a:fillRect/>
          </a:stretch>
        </p:blipFill>
        <p:spPr bwMode="auto">
          <a:xfrm>
            <a:off x="5167307" y="4000504"/>
            <a:ext cx="4714875" cy="2571768"/>
          </a:xfrm>
          <a:prstGeom prst="rect">
            <a:avLst/>
          </a:prstGeom>
          <a:ln>
            <a:noFill/>
          </a:ln>
          <a:effectLst>
            <a:softEdge rad="112500"/>
          </a:effectLst>
        </p:spPr>
      </p:pic>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8"/>
            <a:ext cx="8229600" cy="4805192"/>
          </a:xfrm>
        </p:spPr>
        <p:txBody>
          <a:bodyPr>
            <a:normAutofit fontScale="85000" lnSpcReduction="20000"/>
          </a:bodyPr>
          <a:lstStyle/>
          <a:p>
            <a:pPr marL="355600" indent="-355600" algn="just">
              <a:buFont typeface="Wingdings" pitchFamily="2" charset="2"/>
              <a:buChar char="Ø"/>
            </a:pPr>
            <a:r>
              <a:rPr lang="es-MX" dirty="0"/>
              <a:t>Descriptivas: El propósito es describir situaciones y eventos. Decir cómo es y cómo se manifiesta determinado fenómeno. Buscan especificar las propiedades importantes de personas, grupos, comunidades o cualquier otro fenómeno que sea sometido a análisis. Se centran en medir con la mayor precisión posible. Requiere considerable conocimiento del área que se investiga para formular las preguntas especificas que busca responder. Pueden ofrecer la posibilidad de predicciones, aunque sean rudimentarias. </a:t>
            </a:r>
          </a:p>
          <a:p>
            <a:pPr marL="355600" indent="-355600" algn="just">
              <a:buFont typeface="Wingdings" pitchFamily="2" charset="2"/>
              <a:buChar char="Ø"/>
            </a:pPr>
            <a:r>
              <a:rPr lang="es-MX" dirty="0"/>
              <a:t>Explicativas: Van mas allá de la descripción de conceptos o fenómenos o del establecimiento de relaciones entre conceptos, están dirigidos a responder a las causas de los eventos físicos o sociales.  </a:t>
            </a:r>
          </a:p>
        </p:txBody>
      </p:sp>
      <p:sp>
        <p:nvSpPr>
          <p:cNvPr id="2" name="1 Título"/>
          <p:cNvSpPr>
            <a:spLocks noGrp="1"/>
          </p:cNvSpPr>
          <p:nvPr>
            <p:ph type="title"/>
          </p:nvPr>
        </p:nvSpPr>
        <p:spPr/>
        <p:txBody>
          <a:bodyPr>
            <a:normAutofit fontScale="90000"/>
          </a:bodyPr>
          <a:lstStyle/>
          <a:p>
            <a:pPr algn="l"/>
            <a:r>
              <a:rPr lang="es-MX" dirty="0"/>
              <a:t>3.3.1 Investigaciones Descriptivas y Explicativas</a:t>
            </a:r>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355600" indent="-355600" algn="just">
              <a:buFont typeface="Wingdings" pitchFamily="2" charset="2"/>
              <a:buChar char="Ø"/>
            </a:pPr>
            <a:r>
              <a:rPr lang="es-MX" dirty="0"/>
              <a:t>Investigación longitudinal: Son aquellas investigaciones cuyo estudio se realiza a largo plazo en una comunidad, región, sociedad, cultura o cualquier otra unidad, basado generalmente en repetidas visitas. Pueden ser descriptivas o experimentales.</a:t>
            </a:r>
          </a:p>
          <a:p>
            <a:pPr marL="355600" indent="-355600" algn="just">
              <a:buFont typeface="Wingdings" pitchFamily="2" charset="2"/>
              <a:buChar char="Ø"/>
            </a:pPr>
            <a:r>
              <a:rPr lang="es-MX" dirty="0"/>
              <a:t>Investigaciones transversales. Es aquella en la que se comparan en un único momento temporal distintos grupos de edad, es decir, son diferentes sujetos los que se observan en cada edad de interés, lo que supone un diseño de medidas independientes o </a:t>
            </a:r>
            <a:r>
              <a:rPr lang="es-MX" dirty="0" err="1"/>
              <a:t>intersujeto</a:t>
            </a:r>
            <a:r>
              <a:rPr lang="es-MX" dirty="0"/>
              <a:t>.</a:t>
            </a:r>
          </a:p>
        </p:txBody>
      </p:sp>
      <p:sp>
        <p:nvSpPr>
          <p:cNvPr id="2" name="1 Título"/>
          <p:cNvSpPr>
            <a:spLocks noGrp="1"/>
          </p:cNvSpPr>
          <p:nvPr>
            <p:ph type="title"/>
          </p:nvPr>
        </p:nvSpPr>
        <p:spPr/>
        <p:txBody>
          <a:bodyPr>
            <a:normAutofit fontScale="90000"/>
          </a:bodyPr>
          <a:lstStyle/>
          <a:p>
            <a:pPr algn="l"/>
            <a:r>
              <a:rPr lang="es-MX" dirty="0"/>
              <a:t>3.3.2 Investigaciones Longitudinales y Transversales</a:t>
            </a:r>
          </a:p>
        </p:txBody>
      </p:sp>
    </p:spTree>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428736"/>
            <a:ext cx="4429156" cy="4714908"/>
          </a:xfrm>
        </p:spPr>
        <p:txBody>
          <a:bodyPr>
            <a:normAutofit fontScale="92500" lnSpcReduction="10000"/>
          </a:bodyPr>
          <a:lstStyle/>
          <a:p>
            <a:pPr marL="0" indent="0" algn="just">
              <a:buNone/>
            </a:pPr>
            <a:r>
              <a:rPr lang="es-MX" sz="3000" dirty="0"/>
              <a:t>En estas investigaciones, el investigador observa la manifestación de algún fenómeno (variable dependiente) e intenta identificar retrospectivamente sus antecedentes o causas (variable independiente).</a:t>
            </a:r>
          </a:p>
        </p:txBody>
      </p:sp>
      <p:sp>
        <p:nvSpPr>
          <p:cNvPr id="2" name="1 Título"/>
          <p:cNvSpPr>
            <a:spLocks noGrp="1"/>
          </p:cNvSpPr>
          <p:nvPr>
            <p:ph type="title"/>
          </p:nvPr>
        </p:nvSpPr>
        <p:spPr>
          <a:xfrm>
            <a:off x="1981200" y="274638"/>
            <a:ext cx="8472518" cy="1143000"/>
          </a:xfrm>
        </p:spPr>
        <p:txBody>
          <a:bodyPr>
            <a:normAutofit fontScale="90000"/>
          </a:bodyPr>
          <a:lstStyle/>
          <a:p>
            <a:pPr algn="l"/>
            <a:r>
              <a:rPr lang="es-MX" dirty="0"/>
              <a:t>3.3.3 Investigaciones Retrospectivas</a:t>
            </a:r>
          </a:p>
        </p:txBody>
      </p:sp>
      <p:pic>
        <p:nvPicPr>
          <p:cNvPr id="64514" name="Picture 2" descr="LaCienciaDeLaImaginacion.jpg La Ciencia De La Imaginacion image by Naker_1986"/>
          <p:cNvPicPr>
            <a:picLocks noChangeAspect="1" noChangeArrowheads="1"/>
          </p:cNvPicPr>
          <p:nvPr/>
        </p:nvPicPr>
        <p:blipFill>
          <a:blip r:embed="rId2" cstate="print"/>
          <a:srcRect/>
          <a:stretch>
            <a:fillRect/>
          </a:stretch>
        </p:blipFill>
        <p:spPr bwMode="auto">
          <a:xfrm>
            <a:off x="6381752" y="785795"/>
            <a:ext cx="4286248" cy="5137115"/>
          </a:xfrm>
          <a:prstGeom prst="rect">
            <a:avLst/>
          </a:prstGeom>
          <a:noFill/>
        </p:spPr>
      </p:pic>
    </p:spTree>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714489"/>
            <a:ext cx="8229600" cy="4525963"/>
          </a:xfrm>
        </p:spPr>
        <p:txBody>
          <a:bodyPr>
            <a:normAutofit fontScale="92500" lnSpcReduction="20000"/>
          </a:bodyPr>
          <a:lstStyle/>
          <a:p>
            <a:pPr algn="just">
              <a:buFont typeface="Wingdings" pitchFamily="2" charset="2"/>
              <a:buChar char="Ø"/>
            </a:pPr>
            <a:r>
              <a:rPr lang="es-MX" dirty="0"/>
              <a:t>Investigaciones experimentales. En este tipo de investigación el investigador dispone de la posibilidad de examinar el comportamiento de una variable cada vez éste produce cambios voluntarios en otra, que supuestamente se encuentra asociada a la primera. Normalmente se manipula la variable independiente y se registran los cambios observados en la variable dependiente.</a:t>
            </a:r>
          </a:p>
          <a:p>
            <a:pPr algn="just">
              <a:buFont typeface="Wingdings" pitchFamily="2" charset="2"/>
              <a:buChar char="Ø"/>
            </a:pPr>
            <a:r>
              <a:rPr lang="es-MX" dirty="0"/>
              <a:t>No experimentales. Por el contrario de la anterior, esta investigación no presenta experimentación, sino que se aboca a la recolección de datos, observación, etc.</a:t>
            </a:r>
          </a:p>
        </p:txBody>
      </p:sp>
      <p:sp>
        <p:nvSpPr>
          <p:cNvPr id="2" name="1 Título"/>
          <p:cNvSpPr>
            <a:spLocks noGrp="1"/>
          </p:cNvSpPr>
          <p:nvPr>
            <p:ph type="title"/>
          </p:nvPr>
        </p:nvSpPr>
        <p:spPr>
          <a:xfrm>
            <a:off x="1666844" y="274638"/>
            <a:ext cx="8786874" cy="1143000"/>
          </a:xfrm>
        </p:spPr>
        <p:txBody>
          <a:bodyPr>
            <a:normAutofit fontScale="90000"/>
          </a:bodyPr>
          <a:lstStyle/>
          <a:p>
            <a:pPr algn="l"/>
            <a:r>
              <a:rPr lang="es-MX" dirty="0"/>
              <a:t>3.3.4 Investigaciones Experimentales y No Experimentales</a:t>
            </a:r>
          </a:p>
        </p:txBody>
      </p:sp>
    </p:spTree>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643051"/>
            <a:ext cx="8229600" cy="4525963"/>
          </a:xfrm>
        </p:spPr>
        <p:txBody>
          <a:bodyPr/>
          <a:lstStyle/>
          <a:p>
            <a:pPr marL="0" indent="0" algn="just">
              <a:buNone/>
            </a:pPr>
            <a:r>
              <a:rPr lang="es-MX" dirty="0"/>
              <a:t>Esta varía de acuerdo al tipo de estudio que se realice. El diseño, los datos, el muestreo y otros componentes son distintos en cada tipo de investigación. </a:t>
            </a:r>
          </a:p>
          <a:p>
            <a:pPr marL="0" indent="0" algn="just">
              <a:buNone/>
            </a:pPr>
            <a:r>
              <a:rPr lang="es-MX" dirty="0"/>
              <a:t>La estrategia se refiere a la forma en la que se afrontará el problema, el estudio que se realizará, el enfoque y su metodología, así como la interpretación de sus resultados.</a:t>
            </a:r>
          </a:p>
        </p:txBody>
      </p:sp>
      <p:sp>
        <p:nvSpPr>
          <p:cNvPr id="2" name="1 Título"/>
          <p:cNvSpPr>
            <a:spLocks noGrp="1"/>
          </p:cNvSpPr>
          <p:nvPr>
            <p:ph type="title"/>
          </p:nvPr>
        </p:nvSpPr>
        <p:spPr>
          <a:xfrm>
            <a:off x="1981200" y="274638"/>
            <a:ext cx="8543956" cy="1143000"/>
          </a:xfrm>
        </p:spPr>
        <p:txBody>
          <a:bodyPr>
            <a:normAutofit fontScale="90000"/>
          </a:bodyPr>
          <a:lstStyle/>
          <a:p>
            <a:pPr algn="l"/>
            <a:r>
              <a:rPr lang="es-MX" dirty="0"/>
              <a:t>3.4 Estrategia general de la investigación</a:t>
            </a:r>
          </a:p>
        </p:txBody>
      </p:sp>
      <p:pic>
        <p:nvPicPr>
          <p:cNvPr id="62466" name="Picture 2" descr="http://usuarios2.arsystel.com/graualcazar/mus/images/Esfera%20armillar,%20Museo%20de%20la%20Ciencia%20i%20la%20Tecnica%20de%20Terrassa,%20Escala%201%20a%201.jpg"/>
          <p:cNvPicPr>
            <a:picLocks noChangeAspect="1" noChangeArrowheads="1"/>
          </p:cNvPicPr>
          <p:nvPr/>
        </p:nvPicPr>
        <p:blipFill>
          <a:blip r:embed="rId2" cstate="print"/>
          <a:srcRect/>
          <a:stretch>
            <a:fillRect/>
          </a:stretch>
        </p:blipFill>
        <p:spPr bwMode="auto">
          <a:xfrm>
            <a:off x="5738810" y="5072075"/>
            <a:ext cx="2571768" cy="1571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2000241"/>
            <a:ext cx="7215238" cy="4525963"/>
          </a:xfrm>
        </p:spPr>
        <p:txBody>
          <a:bodyPr/>
          <a:lstStyle/>
          <a:p>
            <a:pPr>
              <a:buNone/>
            </a:pPr>
            <a:r>
              <a:rPr lang="es-MX" dirty="0"/>
              <a:t>1.1 Introducción</a:t>
            </a:r>
          </a:p>
          <a:p>
            <a:pPr>
              <a:buNone/>
            </a:pPr>
            <a:r>
              <a:rPr lang="es-MX" dirty="0"/>
              <a:t>		1.1.1 Explicaciones de la ciencia</a:t>
            </a:r>
          </a:p>
          <a:p>
            <a:pPr>
              <a:buNone/>
            </a:pPr>
            <a:r>
              <a:rPr lang="es-MX" dirty="0"/>
              <a:t>		1.1.2 Conocimiento científico</a:t>
            </a:r>
          </a:p>
          <a:p>
            <a:pPr>
              <a:buNone/>
            </a:pPr>
            <a:r>
              <a:rPr lang="es-MX" dirty="0"/>
              <a:t>		1.1.3 Surgimiento del conocimiento científico</a:t>
            </a:r>
          </a:p>
          <a:p>
            <a:pPr>
              <a:buNone/>
            </a:pPr>
            <a:r>
              <a:rPr lang="es-MX" dirty="0"/>
              <a:t>		1.1.4 Adquisición del conocimiento</a:t>
            </a:r>
          </a:p>
          <a:p>
            <a:pPr>
              <a:buNone/>
            </a:pPr>
            <a:r>
              <a:rPr lang="es-MX" dirty="0"/>
              <a:t>1.2 Concepto de ciencia</a:t>
            </a:r>
          </a:p>
        </p:txBody>
      </p:sp>
      <p:sp>
        <p:nvSpPr>
          <p:cNvPr id="2" name="1 Título"/>
          <p:cNvSpPr>
            <a:spLocks noGrp="1"/>
          </p:cNvSpPr>
          <p:nvPr>
            <p:ph type="title"/>
          </p:nvPr>
        </p:nvSpPr>
        <p:spPr>
          <a:xfrm>
            <a:off x="2024034" y="500042"/>
            <a:ext cx="8229600" cy="1143000"/>
          </a:xfrm>
        </p:spPr>
        <p:txBody>
          <a:bodyPr>
            <a:normAutofit fontScale="90000"/>
          </a:bodyPr>
          <a:lstStyle/>
          <a:p>
            <a:pPr algn="ctr"/>
            <a:r>
              <a:rPr lang="es-MX" dirty="0"/>
              <a:t>1. PRINCIPIOS DE TEORÍA DEL CONOCIMIENTO</a:t>
            </a:r>
          </a:p>
        </p:txBody>
      </p:sp>
      <p:sp>
        <p:nvSpPr>
          <p:cNvPr id="4" name="3 Bisel">
            <a:hlinkClick r:id="" action="ppaction://hlinkshowjump?jump=nextslide" highlightClick="1"/>
          </p:cNvPr>
          <p:cNvSpPr/>
          <p:nvPr/>
        </p:nvSpPr>
        <p:spPr>
          <a:xfrm>
            <a:off x="9167834" y="207167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2" action="ppaction://hlinksldjump" highlightClick="1"/>
          </p:cNvPr>
          <p:cNvSpPr/>
          <p:nvPr/>
        </p:nvSpPr>
        <p:spPr>
          <a:xfrm>
            <a:off x="9167834" y="257174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3" action="ppaction://hlinksldjump" highlightClick="1"/>
          </p:cNvPr>
          <p:cNvSpPr/>
          <p:nvPr/>
        </p:nvSpPr>
        <p:spPr>
          <a:xfrm>
            <a:off x="9167834" y="300037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4" action="ppaction://hlinksldjump" highlightClick="1"/>
          </p:cNvPr>
          <p:cNvSpPr/>
          <p:nvPr/>
        </p:nvSpPr>
        <p:spPr>
          <a:xfrm>
            <a:off x="9167834" y="350043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Bisel">
            <a:hlinkClick r:id="rId5" action="ppaction://hlinksldjump" highlightClick="1"/>
          </p:cNvPr>
          <p:cNvSpPr/>
          <p:nvPr/>
        </p:nvSpPr>
        <p:spPr>
          <a:xfrm>
            <a:off x="9167834" y="435769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Bisel">
            <a:hlinkClick r:id="rId6" action="ppaction://hlinksldjump" highlightClick="1"/>
          </p:cNvPr>
          <p:cNvSpPr/>
          <p:nvPr/>
        </p:nvSpPr>
        <p:spPr>
          <a:xfrm>
            <a:off x="9167834" y="478632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Cinta hacia arriba">
            <a:hlinkClick r:id="" action="ppaction://hlinkshowjump?jump=previousslide"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Toda investigación parte del interés de solucionar o encontrar respuestas a un problema. El problema debe estar bien definido. Se establece cuáles son los vacíos del conocimiento que permiten el problema. Las siguientes preguntas ayudarán al análisis del problema:</a:t>
            </a:r>
          </a:p>
          <a:p>
            <a:pPr marL="0" indent="0" algn="just">
              <a:buNone/>
            </a:pPr>
            <a:r>
              <a:rPr lang="es-MX" dirty="0"/>
              <a:t>¿Se plantea el problema con prontitud?</a:t>
            </a:r>
          </a:p>
          <a:p>
            <a:pPr marL="0" indent="0" algn="just">
              <a:buNone/>
            </a:pPr>
            <a:r>
              <a:rPr lang="es-MX" dirty="0"/>
              <a:t>¿Se fundamenta el problema con una base de antecedentes adecuados y necesarios para el estudio?</a:t>
            </a:r>
          </a:p>
          <a:p>
            <a:pPr marL="0" indent="0" algn="just">
              <a:buNone/>
            </a:pPr>
            <a:r>
              <a:rPr lang="es-MX" dirty="0"/>
              <a:t>¿Se delimita el problema general resumiéndolo en un problema específico de investigación o en uno con ramificaciones?</a:t>
            </a:r>
          </a:p>
        </p:txBody>
      </p:sp>
      <p:sp>
        <p:nvSpPr>
          <p:cNvPr id="2" name="1 Título"/>
          <p:cNvSpPr>
            <a:spLocks noGrp="1"/>
          </p:cNvSpPr>
          <p:nvPr>
            <p:ph type="title"/>
          </p:nvPr>
        </p:nvSpPr>
        <p:spPr/>
        <p:txBody>
          <a:bodyPr>
            <a:normAutofit/>
          </a:bodyPr>
          <a:lstStyle/>
          <a:p>
            <a:pPr algn="l"/>
            <a:r>
              <a:rPr lang="es-MX" dirty="0"/>
              <a:t>3.5 Análisis del problema de investigación</a:t>
            </a:r>
          </a:p>
        </p:txBody>
      </p:sp>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714489"/>
            <a:ext cx="8229600" cy="4525963"/>
          </a:xfrm>
        </p:spPr>
        <p:txBody>
          <a:bodyPr/>
          <a:lstStyle/>
          <a:p>
            <a:pPr marL="0" indent="0" algn="just">
              <a:buNone/>
            </a:pPr>
            <a:r>
              <a:rPr lang="es-MX" dirty="0"/>
              <a:t>¿Se definen los términos principales desde los puntos de vista conceptual y operacional? </a:t>
            </a:r>
          </a:p>
          <a:p>
            <a:pPr marL="0" indent="0" algn="just">
              <a:buNone/>
            </a:pPr>
            <a:r>
              <a:rPr lang="es-MX" dirty="0"/>
              <a:t>¿Responden las hipótesis directamente al problema de investigación? </a:t>
            </a:r>
          </a:p>
          <a:p>
            <a:pPr marL="0" indent="0" algn="just">
              <a:buNone/>
            </a:pPr>
            <a:r>
              <a:rPr lang="es-MX" dirty="0"/>
              <a:t>¿Son las hipótesis específicas para una relación, de manera que pueda optarse entre apoyarlas o no?  </a:t>
            </a:r>
          </a:p>
        </p:txBody>
      </p:sp>
      <p:sp>
        <p:nvSpPr>
          <p:cNvPr id="4" name="1 Título"/>
          <p:cNvSpPr>
            <a:spLocks noGrp="1"/>
          </p:cNvSpPr>
          <p:nvPr>
            <p:ph type="title"/>
          </p:nvPr>
        </p:nvSpPr>
        <p:spPr/>
        <p:txBody>
          <a:bodyPr>
            <a:normAutofit/>
          </a:bodyPr>
          <a:lstStyle/>
          <a:p>
            <a:pPr algn="l"/>
            <a:r>
              <a:rPr lang="es-MX" dirty="0"/>
              <a:t>3.5 Análisis del problema de investigación</a:t>
            </a:r>
          </a:p>
        </p:txBody>
      </p:sp>
      <p:pic>
        <p:nvPicPr>
          <p:cNvPr id="60418" name="Picture 2" descr="http://ciencia.tecnomagazine.net/images/ciencia.jpg"/>
          <p:cNvPicPr>
            <a:picLocks noChangeAspect="1" noChangeArrowheads="1"/>
          </p:cNvPicPr>
          <p:nvPr/>
        </p:nvPicPr>
        <p:blipFill>
          <a:blip r:embed="rId2" cstate="print"/>
          <a:srcRect/>
          <a:stretch>
            <a:fillRect/>
          </a:stretch>
        </p:blipFill>
        <p:spPr bwMode="auto">
          <a:xfrm>
            <a:off x="5738810" y="4286257"/>
            <a:ext cx="4286250" cy="2286016"/>
          </a:xfrm>
          <a:prstGeom prst="rect">
            <a:avLst/>
          </a:prstGeom>
          <a:noFill/>
        </p:spPr>
      </p:pic>
    </p:spTree>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15480" y="1481328"/>
            <a:ext cx="5252024" cy="4948068"/>
          </a:xfrm>
        </p:spPr>
        <p:txBody>
          <a:bodyPr>
            <a:normAutofit/>
          </a:bodyPr>
          <a:lstStyle/>
          <a:p>
            <a:pPr marL="0" indent="0" algn="just">
              <a:buNone/>
            </a:pPr>
            <a:r>
              <a:rPr lang="es-MX" dirty="0"/>
              <a:t>Es </a:t>
            </a:r>
            <a:r>
              <a:rPr lang="es-MX"/>
              <a:t>cualquier observación </a:t>
            </a:r>
            <a:r>
              <a:rPr lang="es-MX" dirty="0"/>
              <a:t>o hecho que represente una desviación de la normalidad, que ha afectado, afecta o puede afectar la organización. </a:t>
            </a:r>
          </a:p>
          <a:p>
            <a:pPr marL="0" indent="0" algn="just">
              <a:buNone/>
            </a:pPr>
            <a:endParaRPr lang="es-MX" dirty="0"/>
          </a:p>
          <a:p>
            <a:pPr marL="0" indent="0" algn="just">
              <a:buNone/>
            </a:pPr>
            <a:r>
              <a:rPr lang="es-MX" dirty="0"/>
              <a:t>Los problemas pueden ser un síndrome definido, un síntoma, un signo, etc.</a:t>
            </a:r>
          </a:p>
        </p:txBody>
      </p:sp>
      <p:sp>
        <p:nvSpPr>
          <p:cNvPr id="2" name="1 Título"/>
          <p:cNvSpPr>
            <a:spLocks noGrp="1"/>
          </p:cNvSpPr>
          <p:nvPr>
            <p:ph type="title"/>
          </p:nvPr>
        </p:nvSpPr>
        <p:spPr/>
        <p:txBody>
          <a:bodyPr>
            <a:normAutofit/>
          </a:bodyPr>
          <a:lstStyle/>
          <a:p>
            <a:pPr algn="l"/>
            <a:r>
              <a:rPr lang="es-MX" dirty="0"/>
              <a:t>4.1 Problemas</a:t>
            </a:r>
          </a:p>
        </p:txBody>
      </p:sp>
      <p:pic>
        <p:nvPicPr>
          <p:cNvPr id="54274" name="Picture 2" descr="http://200.9.73.224/_Sites_Intranet_UFT/_Site_Nutricion/_Main_Sys/_NewsPictures/DIA%20MUNDIAL%20DE%20LA%20SALUD%20imajen.jpg"/>
          <p:cNvPicPr>
            <a:picLocks noChangeAspect="1" noChangeArrowheads="1"/>
          </p:cNvPicPr>
          <p:nvPr/>
        </p:nvPicPr>
        <p:blipFill>
          <a:blip r:embed="rId2" cstate="print"/>
          <a:srcRect/>
          <a:stretch>
            <a:fillRect/>
          </a:stretch>
        </p:blipFill>
        <p:spPr bwMode="auto">
          <a:xfrm>
            <a:off x="6881819" y="1428737"/>
            <a:ext cx="3286125" cy="4705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6972320" cy="4525963"/>
          </a:xfrm>
        </p:spPr>
        <p:txBody>
          <a:bodyPr>
            <a:normAutofit fontScale="92500" lnSpcReduction="20000"/>
          </a:bodyPr>
          <a:lstStyle/>
          <a:p>
            <a:pPr algn="just">
              <a:buNone/>
            </a:pPr>
            <a:r>
              <a:rPr lang="es-MX" dirty="0"/>
              <a:t>5.1 Definición del problema</a:t>
            </a:r>
          </a:p>
          <a:p>
            <a:pPr algn="just">
              <a:buNone/>
            </a:pPr>
            <a:r>
              <a:rPr lang="es-MX" dirty="0"/>
              <a:t>		5.1.1 Revisión y evaluación bibliográfica</a:t>
            </a:r>
          </a:p>
          <a:p>
            <a:pPr algn="just">
              <a:buNone/>
            </a:pPr>
            <a:r>
              <a:rPr lang="es-MX" dirty="0"/>
              <a:t>5.2 Desarrollo del protocolo</a:t>
            </a:r>
          </a:p>
          <a:p>
            <a:pPr algn="just">
              <a:buNone/>
            </a:pPr>
            <a:r>
              <a:rPr lang="es-MX" dirty="0"/>
              <a:t>		5.2.1 Marco teórico conceptual</a:t>
            </a:r>
          </a:p>
          <a:p>
            <a:pPr algn="just">
              <a:buNone/>
            </a:pPr>
            <a:r>
              <a:rPr lang="es-MX" dirty="0"/>
              <a:t>		5.2.2 Planteamiento del problema</a:t>
            </a:r>
          </a:p>
          <a:p>
            <a:pPr algn="just">
              <a:buNone/>
            </a:pPr>
            <a:r>
              <a:rPr lang="es-MX" dirty="0"/>
              <a:t>		5.2.3 Objetivos</a:t>
            </a:r>
          </a:p>
          <a:p>
            <a:pPr algn="just">
              <a:buNone/>
            </a:pPr>
            <a:r>
              <a:rPr lang="es-MX" dirty="0"/>
              <a:t>		5.2.4 Hipótesis</a:t>
            </a:r>
          </a:p>
          <a:p>
            <a:pPr algn="just">
              <a:buNone/>
            </a:pPr>
            <a:r>
              <a:rPr lang="es-MX" dirty="0"/>
              <a:t>		5.2.5 Métodos. Investigación y Método Estadístico</a:t>
            </a:r>
          </a:p>
          <a:p>
            <a:pPr algn="just">
              <a:buNone/>
            </a:pPr>
            <a:r>
              <a:rPr lang="es-MX" dirty="0"/>
              <a:t>			a) Variables de Investigación</a:t>
            </a:r>
          </a:p>
          <a:p>
            <a:pPr>
              <a:buNone/>
            </a:pPr>
            <a:r>
              <a:rPr lang="es-MX" dirty="0"/>
              <a:t>			b) Selección y tamaño de la muestra</a:t>
            </a:r>
          </a:p>
        </p:txBody>
      </p:sp>
      <p:sp>
        <p:nvSpPr>
          <p:cNvPr id="2" name="1 Título"/>
          <p:cNvSpPr>
            <a:spLocks noGrp="1"/>
          </p:cNvSpPr>
          <p:nvPr>
            <p:ph type="title"/>
          </p:nvPr>
        </p:nvSpPr>
        <p:spPr/>
        <p:txBody>
          <a:bodyPr>
            <a:normAutofit/>
          </a:bodyPr>
          <a:lstStyle/>
          <a:p>
            <a:pPr algn="ctr"/>
            <a:r>
              <a:rPr lang="es-MX" dirty="0"/>
              <a:t>5. PROTOCOLO DE INVESTIGACIÓN</a:t>
            </a:r>
          </a:p>
        </p:txBody>
      </p:sp>
      <p:sp>
        <p:nvSpPr>
          <p:cNvPr id="4" name="3 Bisel">
            <a:hlinkClick r:id="rId2" action="ppaction://hlinksldjump" highlightClick="1"/>
          </p:cNvPr>
          <p:cNvSpPr/>
          <p:nvPr/>
        </p:nvSpPr>
        <p:spPr>
          <a:xfrm>
            <a:off x="9096396" y="142873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4 Bisel">
            <a:hlinkClick r:id="rId2" action="ppaction://hlinksldjump" highlightClick="1"/>
          </p:cNvPr>
          <p:cNvSpPr/>
          <p:nvPr/>
        </p:nvSpPr>
        <p:spPr>
          <a:xfrm>
            <a:off x="9096396" y="185736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Bisel">
            <a:hlinkClick r:id="rId3" action="ppaction://hlinksldjump" highlightClick="1"/>
          </p:cNvPr>
          <p:cNvSpPr/>
          <p:nvPr/>
        </p:nvSpPr>
        <p:spPr>
          <a:xfrm>
            <a:off x="9096396" y="250030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4" action="ppaction://hlinksldjump" highlightClick="1"/>
          </p:cNvPr>
          <p:cNvSpPr/>
          <p:nvPr/>
        </p:nvSpPr>
        <p:spPr>
          <a:xfrm>
            <a:off x="9096396" y="285749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5" action="ppaction://hlinksldjump" highlightClick="1"/>
          </p:cNvPr>
          <p:cNvSpPr/>
          <p:nvPr/>
        </p:nvSpPr>
        <p:spPr>
          <a:xfrm>
            <a:off x="9096396" y="321468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6" action="ppaction://hlinksldjump" highlightClick="1"/>
          </p:cNvPr>
          <p:cNvSpPr/>
          <p:nvPr/>
        </p:nvSpPr>
        <p:spPr>
          <a:xfrm>
            <a:off x="9096396" y="357187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Bisel">
            <a:hlinkClick r:id="rId7" action="ppaction://hlinksldjump" highlightClick="1"/>
          </p:cNvPr>
          <p:cNvSpPr/>
          <p:nvPr/>
        </p:nvSpPr>
        <p:spPr>
          <a:xfrm>
            <a:off x="9096396" y="392906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Bisel">
            <a:hlinkClick r:id="rId8" action="ppaction://hlinksldjump" highlightClick="1"/>
          </p:cNvPr>
          <p:cNvSpPr/>
          <p:nvPr/>
        </p:nvSpPr>
        <p:spPr>
          <a:xfrm>
            <a:off x="9096396" y="428625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Bisel">
            <a:hlinkClick r:id="rId9" action="ppaction://hlinksldjump" highlightClick="1"/>
          </p:cNvPr>
          <p:cNvSpPr/>
          <p:nvPr/>
        </p:nvSpPr>
        <p:spPr>
          <a:xfrm>
            <a:off x="9096396" y="500063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Bisel">
            <a:hlinkClick r:id="rId10" action="ppaction://hlinksldjump" highlightClick="1"/>
          </p:cNvPr>
          <p:cNvSpPr/>
          <p:nvPr/>
        </p:nvSpPr>
        <p:spPr>
          <a:xfrm>
            <a:off x="9096396" y="535782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7043758" cy="4525963"/>
          </a:xfrm>
        </p:spPr>
        <p:txBody>
          <a:bodyPr>
            <a:normAutofit fontScale="92500" lnSpcReduction="10000"/>
          </a:bodyPr>
          <a:lstStyle/>
          <a:p>
            <a:pPr>
              <a:buNone/>
            </a:pPr>
            <a:r>
              <a:rPr lang="es-MX" dirty="0"/>
              <a:t>			c) Diseño de instrumentos</a:t>
            </a:r>
          </a:p>
          <a:p>
            <a:pPr>
              <a:buNone/>
            </a:pPr>
            <a:r>
              <a:rPr lang="es-MX" dirty="0"/>
              <a:t>			d) Diseño de muestra</a:t>
            </a:r>
          </a:p>
          <a:p>
            <a:pPr>
              <a:buNone/>
            </a:pPr>
            <a:r>
              <a:rPr lang="es-MX" dirty="0"/>
              <a:t>			e) Selección y tamaño de la muestra</a:t>
            </a:r>
          </a:p>
          <a:p>
            <a:pPr>
              <a:buNone/>
            </a:pPr>
            <a:r>
              <a:rPr lang="es-MX" dirty="0"/>
              <a:t>			f) Diseño estadístico</a:t>
            </a:r>
          </a:p>
          <a:p>
            <a:pPr>
              <a:buNone/>
            </a:pPr>
            <a:r>
              <a:rPr lang="es-MX" dirty="0"/>
              <a:t>			g) Cronograma</a:t>
            </a:r>
          </a:p>
          <a:p>
            <a:pPr>
              <a:buNone/>
            </a:pPr>
            <a:r>
              <a:rPr lang="es-MX" dirty="0"/>
              <a:t>			h) Índice tentativo de la tesis</a:t>
            </a:r>
          </a:p>
          <a:p>
            <a:pPr>
              <a:buNone/>
            </a:pPr>
            <a:r>
              <a:rPr lang="es-MX" dirty="0"/>
              <a:t>			i) Recolección de datos</a:t>
            </a:r>
          </a:p>
          <a:p>
            <a:pPr>
              <a:buNone/>
            </a:pPr>
            <a:r>
              <a:rPr lang="es-MX" dirty="0"/>
              <a:t>5.3 Validación de instrumentos</a:t>
            </a:r>
          </a:p>
          <a:p>
            <a:pPr>
              <a:buNone/>
            </a:pPr>
            <a:r>
              <a:rPr lang="es-MX" dirty="0"/>
              <a:t>		5.3.1 Prueba piloto</a:t>
            </a:r>
          </a:p>
          <a:p>
            <a:pPr>
              <a:buNone/>
            </a:pPr>
            <a:r>
              <a:rPr lang="es-MX" dirty="0"/>
              <a:t>		5.3.2 Evaluación de resultados</a:t>
            </a:r>
          </a:p>
        </p:txBody>
      </p:sp>
      <p:sp>
        <p:nvSpPr>
          <p:cNvPr id="2" name="1 Título"/>
          <p:cNvSpPr>
            <a:spLocks noGrp="1"/>
          </p:cNvSpPr>
          <p:nvPr>
            <p:ph type="title"/>
          </p:nvPr>
        </p:nvSpPr>
        <p:spPr/>
        <p:txBody>
          <a:bodyPr>
            <a:normAutofit/>
          </a:bodyPr>
          <a:lstStyle/>
          <a:p>
            <a:pPr algn="ctr"/>
            <a:r>
              <a:rPr lang="es-MX" dirty="0"/>
              <a:t>5. PROTOCOLO DE INVESTIGACIÓN</a:t>
            </a:r>
          </a:p>
        </p:txBody>
      </p:sp>
      <p:sp>
        <p:nvSpPr>
          <p:cNvPr id="4" name="3 Bisel">
            <a:hlinkClick r:id="rId2" action="ppaction://hlinksldjump" highlightClick="1"/>
          </p:cNvPr>
          <p:cNvSpPr/>
          <p:nvPr/>
        </p:nvSpPr>
        <p:spPr>
          <a:xfrm>
            <a:off x="9096396" y="157161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4 Bisel">
            <a:hlinkClick r:id="rId3" action="ppaction://hlinksldjump" highlightClick="1"/>
          </p:cNvPr>
          <p:cNvSpPr/>
          <p:nvPr/>
        </p:nvSpPr>
        <p:spPr>
          <a:xfrm>
            <a:off x="9096396" y="192880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Bisel">
            <a:hlinkClick r:id="rId4" action="ppaction://hlinksldjump" highlightClick="1"/>
          </p:cNvPr>
          <p:cNvSpPr/>
          <p:nvPr/>
        </p:nvSpPr>
        <p:spPr>
          <a:xfrm>
            <a:off x="9096396" y="228599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5" action="ppaction://hlinksldjump" highlightClick="1"/>
          </p:cNvPr>
          <p:cNvSpPr/>
          <p:nvPr/>
        </p:nvSpPr>
        <p:spPr>
          <a:xfrm>
            <a:off x="9096396" y="314324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6" action="ppaction://hlinksldjump" highlightClick="1"/>
          </p:cNvPr>
          <p:cNvSpPr/>
          <p:nvPr/>
        </p:nvSpPr>
        <p:spPr>
          <a:xfrm>
            <a:off x="9096396" y="350043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7" action="ppaction://hlinksldjump" highlightClick="1"/>
          </p:cNvPr>
          <p:cNvSpPr/>
          <p:nvPr/>
        </p:nvSpPr>
        <p:spPr>
          <a:xfrm>
            <a:off x="9096396" y="385762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Bisel">
            <a:hlinkClick r:id="rId8" action="ppaction://hlinksldjump" highlightClick="1"/>
          </p:cNvPr>
          <p:cNvSpPr/>
          <p:nvPr/>
        </p:nvSpPr>
        <p:spPr>
          <a:xfrm>
            <a:off x="9096396" y="421481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Bisel">
            <a:hlinkClick r:id="rId9" action="ppaction://hlinksldjump" highlightClick="1"/>
          </p:cNvPr>
          <p:cNvSpPr/>
          <p:nvPr/>
        </p:nvSpPr>
        <p:spPr>
          <a:xfrm>
            <a:off x="9096396" y="464344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2" name="11 Bisel">
            <a:hlinkClick r:id="rId10" action="ppaction://hlinksldjump" highlightClick="1"/>
          </p:cNvPr>
          <p:cNvSpPr/>
          <p:nvPr/>
        </p:nvSpPr>
        <p:spPr>
          <a:xfrm>
            <a:off x="9096396" y="500063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Bisel">
            <a:hlinkClick r:id="rId11" action="ppaction://hlinksldjump" highlightClick="1"/>
          </p:cNvPr>
          <p:cNvSpPr/>
          <p:nvPr/>
        </p:nvSpPr>
        <p:spPr>
          <a:xfrm>
            <a:off x="9096396" y="535782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 name="13 Cinta hacia arriba">
            <a:hlinkClick r:id="rId12"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8"/>
            <a:ext cx="5614998" cy="4805192"/>
          </a:xfrm>
        </p:spPr>
        <p:txBody>
          <a:bodyPr>
            <a:normAutofit fontScale="92500" lnSpcReduction="10000"/>
          </a:bodyPr>
          <a:lstStyle/>
          <a:p>
            <a:pPr marL="0" indent="0" algn="just">
              <a:buNone/>
            </a:pPr>
            <a:r>
              <a:rPr lang="es-MX" dirty="0"/>
              <a:t>5.1.1 Revisión y evaluación bibliográfica</a:t>
            </a:r>
          </a:p>
          <a:p>
            <a:pPr marL="0" indent="0" algn="just">
              <a:buNone/>
            </a:pPr>
            <a:r>
              <a:rPr lang="es-MX" dirty="0"/>
              <a:t>Antes de comenzar una investigación se debe elegir el problema que se desea estudiar. Es importante definir con claridad y precisión el problema, por consiguiente primero hay que buscar información que ayude a indicar que es un problema. Debe recaudar información acudiendo a fuentes de información, ya sean primarias o secundarias.</a:t>
            </a:r>
          </a:p>
        </p:txBody>
      </p:sp>
      <p:sp>
        <p:nvSpPr>
          <p:cNvPr id="2" name="1 Título"/>
          <p:cNvSpPr>
            <a:spLocks noGrp="1"/>
          </p:cNvSpPr>
          <p:nvPr>
            <p:ph type="title"/>
          </p:nvPr>
        </p:nvSpPr>
        <p:spPr/>
        <p:txBody>
          <a:bodyPr>
            <a:normAutofit/>
          </a:bodyPr>
          <a:lstStyle/>
          <a:p>
            <a:pPr algn="l"/>
            <a:r>
              <a:rPr lang="es-MX" dirty="0"/>
              <a:t>5.1 Definición del problema</a:t>
            </a:r>
          </a:p>
        </p:txBody>
      </p:sp>
      <p:pic>
        <p:nvPicPr>
          <p:cNvPr id="46082" name="Picture 2" descr="http://www.mycomspain.com/images/problema.jpg"/>
          <p:cNvPicPr>
            <a:picLocks noChangeAspect="1" noChangeArrowheads="1"/>
          </p:cNvPicPr>
          <p:nvPr/>
        </p:nvPicPr>
        <p:blipFill>
          <a:blip r:embed="rId2" cstate="print"/>
          <a:srcRect/>
          <a:stretch>
            <a:fillRect/>
          </a:stretch>
        </p:blipFill>
        <p:spPr bwMode="auto">
          <a:xfrm>
            <a:off x="8616280" y="1052736"/>
            <a:ext cx="2724141" cy="4572032"/>
          </a:xfrm>
          <a:prstGeom prst="rect">
            <a:avLst/>
          </a:prstGeom>
          <a:noFill/>
        </p:spPr>
      </p:pic>
    </p:spTree>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marL="0" indent="0" algn="just">
              <a:buNone/>
            </a:pPr>
            <a:r>
              <a:rPr lang="es-MX" dirty="0"/>
              <a:t>El proyecto de investigación debe situar las bases de la investigación a realizar, su valor se establece en la medida en que tiene plena claridad y concreción en las razones para analizar el objeto de estudio elegido, la perspectiva teórica desde donde se sitúa el investigador, el paradigma investigativo que sustenta todo el estudio y, por tanto, la metodología de aproximación a la realidad: población, muestra, estrategias de recogida de información, técnicas de análisis de la información y temporalidad de todo el proceso. En suma, el documento demuestra que el investigador conoce suficientemente el tema de investigación y tiene las ideas claras sobre la estructura del proceso y el camino por el que pretende aportar al conocimiento científico.</a:t>
            </a:r>
          </a:p>
        </p:txBody>
      </p:sp>
      <p:sp>
        <p:nvSpPr>
          <p:cNvPr id="2" name="1 Título"/>
          <p:cNvSpPr>
            <a:spLocks noGrp="1"/>
          </p:cNvSpPr>
          <p:nvPr>
            <p:ph type="title"/>
          </p:nvPr>
        </p:nvSpPr>
        <p:spPr/>
        <p:txBody>
          <a:bodyPr>
            <a:normAutofit/>
          </a:bodyPr>
          <a:lstStyle/>
          <a:p>
            <a:pPr algn="l"/>
            <a:r>
              <a:rPr lang="es-MX" dirty="0"/>
              <a:t>5.2 Desarrollo del protocolo</a:t>
            </a:r>
          </a:p>
        </p:txBody>
      </p:sp>
    </p:spTree>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marL="0" indent="0" algn="just">
              <a:buNone/>
            </a:pPr>
            <a:r>
              <a:rPr lang="es-MX" dirty="0"/>
              <a:t>Es la síntesis del contexto general (local, nacional y mundial) en el cual se ubica el tema de la propuesta, estado actual del conocimiento del problema, brechas que existen y vacíos que se quiere llenar con el proyecto. Sus funciones principales son:</a:t>
            </a:r>
          </a:p>
          <a:p>
            <a:pPr marL="514350" indent="-514350" algn="just">
              <a:buFont typeface="+mj-lt"/>
              <a:buAutoNum type="alphaLcParenR"/>
            </a:pPr>
            <a:r>
              <a:rPr lang="es-MX" dirty="0"/>
              <a:t>Orienta sobre el conocimiento del tipo de investigación.</a:t>
            </a:r>
          </a:p>
          <a:p>
            <a:pPr marL="514350" indent="-514350" algn="just">
              <a:buFont typeface="+mj-lt"/>
              <a:buAutoNum type="alphaLcParenR"/>
            </a:pPr>
            <a:r>
              <a:rPr lang="es-MX" dirty="0"/>
              <a:t>Amplía el horizonte de estudio, pues da opciones de tipo de puntos de vista.</a:t>
            </a:r>
          </a:p>
          <a:p>
            <a:pPr marL="514350" indent="-514350" algn="just">
              <a:buFont typeface="+mj-lt"/>
              <a:buAutoNum type="alphaLcParenR"/>
            </a:pPr>
            <a:r>
              <a:rPr lang="es-MX" dirty="0"/>
              <a:t>Conduce al establecimiento de hipótesis.</a:t>
            </a:r>
          </a:p>
          <a:p>
            <a:pPr marL="514350" indent="-514350" algn="just">
              <a:buFont typeface="+mj-lt"/>
              <a:buAutoNum type="alphaLcParenR"/>
            </a:pPr>
            <a:r>
              <a:rPr lang="es-MX" dirty="0"/>
              <a:t>Inspira líneas de investigación.</a:t>
            </a:r>
          </a:p>
          <a:p>
            <a:pPr marL="514350" indent="-514350" algn="just">
              <a:buFont typeface="+mj-lt"/>
              <a:buAutoNum type="alphaLcParenR"/>
            </a:pPr>
            <a:r>
              <a:rPr lang="es-MX" dirty="0"/>
              <a:t>Prevé la manera de interpretar los datos provenientes de la investigación.</a:t>
            </a:r>
          </a:p>
        </p:txBody>
      </p:sp>
      <p:sp>
        <p:nvSpPr>
          <p:cNvPr id="2" name="1 Título"/>
          <p:cNvSpPr>
            <a:spLocks noGrp="1"/>
          </p:cNvSpPr>
          <p:nvPr>
            <p:ph type="title"/>
          </p:nvPr>
        </p:nvSpPr>
        <p:spPr/>
        <p:txBody>
          <a:bodyPr/>
          <a:lstStyle/>
          <a:p>
            <a:pPr algn="l"/>
            <a:r>
              <a:rPr lang="es-MX" dirty="0"/>
              <a:t>5.2.1 Marco teórico conceptual</a:t>
            </a:r>
          </a:p>
        </p:txBody>
      </p:sp>
    </p:spTree>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8229600" cy="3376432"/>
          </a:xfrm>
        </p:spPr>
        <p:txBody>
          <a:bodyPr>
            <a:normAutofit fontScale="92500" lnSpcReduction="20000"/>
          </a:bodyPr>
          <a:lstStyle/>
          <a:p>
            <a:pPr marL="0" indent="0" algn="just">
              <a:buNone/>
            </a:pPr>
            <a:r>
              <a:rPr lang="es-MX" dirty="0"/>
              <a:t>Es resultado de una profunda y serena reflexión realizada por el investigador después de haber revisado detalladamente la literatura correspondiente (antecedentes teóricos y empíricos) e interiorizado los principales conceptos y proposiciones teóricas que le permiten formular con toda claridad y dominio el problema que se pretende resolver con la investigación. Responder a:</a:t>
            </a:r>
          </a:p>
          <a:p>
            <a:pPr marL="0" indent="0" algn="just">
              <a:buFont typeface="Wingdings" pitchFamily="2" charset="2"/>
              <a:buChar char="Ø"/>
            </a:pPr>
            <a:r>
              <a:rPr lang="es-MX" dirty="0"/>
              <a:t> ¿Qué realidad me interesa investigar?</a:t>
            </a:r>
          </a:p>
        </p:txBody>
      </p:sp>
      <p:sp>
        <p:nvSpPr>
          <p:cNvPr id="2" name="1 Título"/>
          <p:cNvSpPr>
            <a:spLocks noGrp="1"/>
          </p:cNvSpPr>
          <p:nvPr>
            <p:ph type="title"/>
          </p:nvPr>
        </p:nvSpPr>
        <p:spPr/>
        <p:txBody>
          <a:bodyPr>
            <a:normAutofit/>
          </a:bodyPr>
          <a:lstStyle/>
          <a:p>
            <a:r>
              <a:rPr lang="es-MX" dirty="0"/>
              <a:t>5.2.2 Planteamiento del problema</a:t>
            </a:r>
          </a:p>
        </p:txBody>
      </p:sp>
      <p:pic>
        <p:nvPicPr>
          <p:cNvPr id="43010" name="Picture 2" descr="http://4.bp.blogspot.com/_iID4_GoZMmA/Rr4rFkSBnTI/AAAAAAAAARE/OgpLbahIiqs/s320/problemas-eh.jpg"/>
          <p:cNvPicPr>
            <a:picLocks noChangeAspect="1" noChangeArrowheads="1"/>
          </p:cNvPicPr>
          <p:nvPr/>
        </p:nvPicPr>
        <p:blipFill>
          <a:blip r:embed="rId2" cstate="print"/>
          <a:srcRect/>
          <a:stretch>
            <a:fillRect/>
          </a:stretch>
        </p:blipFill>
        <p:spPr bwMode="auto">
          <a:xfrm>
            <a:off x="6167438" y="4643446"/>
            <a:ext cx="4000528" cy="2066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Constituyen la guías más general de todos los pasos de la investigación. Se definen al inicio de la investigación y deben permanecer inalterables hasta el informe final de la investigación.</a:t>
            </a:r>
          </a:p>
          <a:p>
            <a:pPr marL="0" indent="0" algn="just">
              <a:buNone/>
            </a:pPr>
            <a:r>
              <a:rPr lang="es-MX" dirty="0"/>
              <a:t>Los objetivos responden a la pregunta ¿para qué se lleva a cabo la investigación?</a:t>
            </a:r>
          </a:p>
          <a:p>
            <a:pPr marL="0" indent="0" algn="just">
              <a:buNone/>
            </a:pPr>
            <a:r>
              <a:rPr lang="es-MX" dirty="0"/>
              <a:t>Su formulación debe ser de forma clara, concisa y bien orientada hacia el fin.</a:t>
            </a:r>
          </a:p>
        </p:txBody>
      </p:sp>
      <p:sp>
        <p:nvSpPr>
          <p:cNvPr id="2" name="1 Título"/>
          <p:cNvSpPr>
            <a:spLocks noGrp="1"/>
          </p:cNvSpPr>
          <p:nvPr>
            <p:ph type="title"/>
          </p:nvPr>
        </p:nvSpPr>
        <p:spPr/>
        <p:txBody>
          <a:bodyPr/>
          <a:lstStyle/>
          <a:p>
            <a:pPr algn="l"/>
            <a:r>
              <a:rPr lang="es-MX" dirty="0"/>
              <a:t>5.2.3 Objetivos</a:t>
            </a:r>
          </a:p>
        </p:txBody>
      </p:sp>
      <p:pic>
        <p:nvPicPr>
          <p:cNvPr id="41986" name="Picture 2" descr="obj"/>
          <p:cNvPicPr>
            <a:picLocks noChangeAspect="1" noChangeArrowheads="1"/>
          </p:cNvPicPr>
          <p:nvPr/>
        </p:nvPicPr>
        <p:blipFill>
          <a:blip r:embed="rId2" cstate="print"/>
          <a:srcRect/>
          <a:stretch>
            <a:fillRect/>
          </a:stretch>
        </p:blipFill>
        <p:spPr bwMode="auto">
          <a:xfrm>
            <a:off x="6667505" y="5286389"/>
            <a:ext cx="3495675" cy="1366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81158" y="1714489"/>
            <a:ext cx="8229600" cy="4525963"/>
          </a:xfrm>
        </p:spPr>
        <p:txBody>
          <a:bodyPr/>
          <a:lstStyle/>
          <a:p>
            <a:pPr marL="0" indent="0" algn="just">
              <a:buNone/>
            </a:pPr>
            <a:r>
              <a:rPr lang="es-MX" dirty="0"/>
              <a:t>Existen algunos principios que norman la práctica de la investigación científica, los más importantes son:</a:t>
            </a:r>
          </a:p>
          <a:p>
            <a:pPr marL="0" indent="0" algn="just">
              <a:buFont typeface="Wingdings" pitchFamily="2" charset="2"/>
              <a:buChar char="Ø"/>
            </a:pPr>
            <a:r>
              <a:rPr lang="es-MX" dirty="0"/>
              <a:t> Principio de la Objetividad: Tiene que reflejar la realidad objetiva.</a:t>
            </a:r>
          </a:p>
          <a:p>
            <a:pPr marL="0" indent="0" algn="just">
              <a:buFont typeface="Wingdings" pitchFamily="2" charset="2"/>
              <a:buChar char="Ø"/>
            </a:pPr>
            <a:r>
              <a:rPr lang="es-MX" dirty="0"/>
              <a:t> Principio de la Cientificidad: Tiene que estar sustentado en una concepción y metodología científica.</a:t>
            </a:r>
          </a:p>
        </p:txBody>
      </p:sp>
      <p:sp>
        <p:nvSpPr>
          <p:cNvPr id="2" name="1 Título"/>
          <p:cNvSpPr>
            <a:spLocks noGrp="1"/>
          </p:cNvSpPr>
          <p:nvPr>
            <p:ph type="title"/>
          </p:nvPr>
        </p:nvSpPr>
        <p:spPr/>
        <p:txBody>
          <a:bodyPr>
            <a:normAutofit/>
          </a:bodyPr>
          <a:lstStyle/>
          <a:p>
            <a:pPr algn="l"/>
            <a:r>
              <a:rPr lang="es-MX" dirty="0"/>
              <a:t>1.1 Introducción</a:t>
            </a:r>
          </a:p>
        </p:txBody>
      </p:sp>
    </p:spTree>
  </p:cSld>
  <p:clrMapOvr>
    <a:masterClrMapping/>
  </p:clrMapOvr>
  <p:transition spd="slow">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214422"/>
            <a:ext cx="8229600" cy="2233424"/>
          </a:xfrm>
        </p:spPr>
        <p:txBody>
          <a:bodyPr>
            <a:normAutofit fontScale="92500" lnSpcReduction="10000"/>
          </a:bodyPr>
          <a:lstStyle/>
          <a:p>
            <a:pPr marL="0" indent="0" algn="just">
              <a:buNone/>
            </a:pPr>
            <a:r>
              <a:rPr lang="es-MX" dirty="0"/>
              <a:t>Una hipótesis es cualquier suposición, conjetura o predicción que se base en conocimientos existentes, en nuevos hechos o en ambos y que proponen una respuesta anticipada del problema, por lo que será aceptada o rechazada como resultado de la investigación.</a:t>
            </a:r>
          </a:p>
          <a:p>
            <a:pPr marL="0" indent="0" algn="just">
              <a:buNone/>
            </a:pPr>
            <a:endParaRPr lang="es-MX" dirty="0"/>
          </a:p>
        </p:txBody>
      </p:sp>
      <p:sp>
        <p:nvSpPr>
          <p:cNvPr id="2" name="1 Título"/>
          <p:cNvSpPr>
            <a:spLocks noGrp="1"/>
          </p:cNvSpPr>
          <p:nvPr>
            <p:ph type="title"/>
          </p:nvPr>
        </p:nvSpPr>
        <p:spPr/>
        <p:txBody>
          <a:bodyPr/>
          <a:lstStyle/>
          <a:p>
            <a:pPr algn="l"/>
            <a:r>
              <a:rPr lang="es-MX" dirty="0"/>
              <a:t>5.2.4 Hipótesis</a:t>
            </a:r>
          </a:p>
        </p:txBody>
      </p:sp>
      <p:sp>
        <p:nvSpPr>
          <p:cNvPr id="4" name="3 CuadroTexto"/>
          <p:cNvSpPr txBox="1"/>
          <p:nvPr/>
        </p:nvSpPr>
        <p:spPr>
          <a:xfrm>
            <a:off x="2024034" y="3286125"/>
            <a:ext cx="5286412" cy="3000821"/>
          </a:xfrm>
          <a:prstGeom prst="rect">
            <a:avLst/>
          </a:prstGeom>
          <a:noFill/>
        </p:spPr>
        <p:txBody>
          <a:bodyPr wrap="square" rtlCol="0">
            <a:spAutoFit/>
          </a:bodyPr>
          <a:lstStyle/>
          <a:p>
            <a:pPr algn="just"/>
            <a:r>
              <a:rPr lang="es-MX" sz="2100" dirty="0"/>
              <a:t>Las hipótesis:</a:t>
            </a:r>
          </a:p>
          <a:p>
            <a:pPr algn="just"/>
            <a:r>
              <a:rPr lang="es-MX" sz="2100" dirty="0"/>
              <a:t>No pueden contradecir hechos conocidos y comprobados con anterioridad. </a:t>
            </a:r>
          </a:p>
          <a:p>
            <a:pPr algn="just"/>
            <a:r>
              <a:rPr lang="es-MX" sz="2100" dirty="0"/>
              <a:t>Deben ser factibles de comprobación.</a:t>
            </a:r>
          </a:p>
          <a:p>
            <a:pPr algn="just"/>
            <a:r>
              <a:rPr lang="es-MX" sz="2100" dirty="0"/>
              <a:t>Tiene que ofrecer una explicación suficiente de los hechos o condiciones que pretenden abarcar.</a:t>
            </a:r>
          </a:p>
          <a:p>
            <a:endParaRPr lang="es-MX" sz="2100" dirty="0"/>
          </a:p>
        </p:txBody>
      </p:sp>
      <p:pic>
        <p:nvPicPr>
          <p:cNvPr id="40962" name="Picture 2" descr="http://www.uned.es/edu-5-orientacion-personal-y-educativa/clipbrd3.jpg"/>
          <p:cNvPicPr>
            <a:picLocks noChangeAspect="1" noChangeArrowheads="1"/>
          </p:cNvPicPr>
          <p:nvPr/>
        </p:nvPicPr>
        <p:blipFill>
          <a:blip r:embed="rId2" cstate="print"/>
          <a:srcRect/>
          <a:stretch>
            <a:fillRect/>
          </a:stretch>
        </p:blipFill>
        <p:spPr bwMode="auto">
          <a:xfrm>
            <a:off x="7310446" y="3286124"/>
            <a:ext cx="3205160" cy="3467100"/>
          </a:xfrm>
          <a:prstGeom prst="rect">
            <a:avLst/>
          </a:prstGeom>
          <a:noFill/>
        </p:spPr>
      </p:pic>
    </p:spTree>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MX" dirty="0"/>
              <a:t>Las hipótesis pueden ser de diferentes tipos:</a:t>
            </a:r>
          </a:p>
          <a:p>
            <a:pPr marL="0" indent="0">
              <a:buNone/>
            </a:pPr>
            <a:endParaRPr lang="es-MX" dirty="0"/>
          </a:p>
        </p:txBody>
      </p:sp>
      <p:sp>
        <p:nvSpPr>
          <p:cNvPr id="2" name="1 Título"/>
          <p:cNvSpPr>
            <a:spLocks noGrp="1"/>
          </p:cNvSpPr>
          <p:nvPr>
            <p:ph type="title"/>
          </p:nvPr>
        </p:nvSpPr>
        <p:spPr/>
        <p:txBody>
          <a:bodyPr/>
          <a:lstStyle/>
          <a:p>
            <a:pPr algn="l"/>
            <a:r>
              <a:rPr lang="es-MX" dirty="0"/>
              <a:t>5.2.4 Hipótesis</a:t>
            </a:r>
          </a:p>
        </p:txBody>
      </p:sp>
      <p:pic>
        <p:nvPicPr>
          <p:cNvPr id="1026" name="Picture 2" descr="C:\Users\wlliams\Pictures\FIG22.gif"/>
          <p:cNvPicPr>
            <a:picLocks noChangeAspect="1" noChangeArrowheads="1"/>
          </p:cNvPicPr>
          <p:nvPr/>
        </p:nvPicPr>
        <p:blipFill>
          <a:blip r:embed="rId2" cstate="print"/>
          <a:srcRect/>
          <a:stretch>
            <a:fillRect/>
          </a:stretch>
        </p:blipFill>
        <p:spPr bwMode="auto">
          <a:xfrm>
            <a:off x="2595539" y="2428868"/>
            <a:ext cx="6645349" cy="2781312"/>
          </a:xfrm>
          <a:prstGeom prst="rect">
            <a:avLst/>
          </a:prstGeom>
          <a:noFill/>
        </p:spPr>
      </p:pic>
    </p:spTree>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0" indent="0" algn="just">
              <a:buNone/>
            </a:pPr>
            <a:r>
              <a:rPr lang="es-MX" b="1" dirty="0"/>
              <a:t>Descriptivas: </a:t>
            </a:r>
            <a:r>
              <a:rPr lang="es-MX" dirty="0"/>
              <a:t>Plantean supuestos sobre la estructura, las manifestaciones y las funciones del objeto estudiado y las características de clasificación del mismo.</a:t>
            </a:r>
          </a:p>
          <a:p>
            <a:pPr marL="0" indent="0" algn="just">
              <a:buNone/>
            </a:pPr>
            <a:r>
              <a:rPr lang="es-MX" b="1" dirty="0"/>
              <a:t>Causales o explicativas: P</a:t>
            </a:r>
            <a:r>
              <a:rPr lang="es-MX" dirty="0"/>
              <a:t>lantean supuestos acerca de los vínculos de causa y efecto en el objeto estudiado que requieren de comprobación experimental.</a:t>
            </a:r>
          </a:p>
          <a:p>
            <a:pPr marL="0" indent="0" algn="just">
              <a:buNone/>
            </a:pPr>
            <a:r>
              <a:rPr lang="es-MX" b="1" dirty="0"/>
              <a:t>Alternativa y nula</a:t>
            </a:r>
            <a:r>
              <a:rPr lang="es-MX" dirty="0"/>
              <a:t>: Son utilizadas en pruebas de hipótesis, tema correspondiente a la estadística </a:t>
            </a:r>
            <a:r>
              <a:rPr lang="es-MX" dirty="0" err="1"/>
              <a:t>inferencial</a:t>
            </a:r>
            <a:r>
              <a:rPr lang="es-MX" dirty="0"/>
              <a:t>, corresponden a grados de especialización estadística. Tienen que ser opuestas en su valor de veracidad. </a:t>
            </a:r>
          </a:p>
          <a:p>
            <a:pPr marL="0" indent="0" algn="just">
              <a:buNone/>
            </a:pPr>
            <a:r>
              <a:rPr lang="es-MX" b="1" dirty="0"/>
              <a:t>Generales</a:t>
            </a:r>
            <a:r>
              <a:rPr lang="es-MX" dirty="0"/>
              <a:t>: Plantean supuestos que poseen un carácter generalizado del objeto de investigación. </a:t>
            </a:r>
          </a:p>
          <a:p>
            <a:pPr marL="0" indent="0" algn="just">
              <a:buNone/>
            </a:pPr>
            <a:r>
              <a:rPr lang="es-MX" b="1" dirty="0"/>
              <a:t>De trabajo</a:t>
            </a:r>
            <a:r>
              <a:rPr lang="es-MX" dirty="0"/>
              <a:t>: Plantean supuestos que en el desarrollo de la investigación tendrán carácter provisional hasta que se demuestra lo contrario. </a:t>
            </a:r>
            <a:endParaRPr lang="es-MX" b="1" dirty="0"/>
          </a:p>
        </p:txBody>
      </p:sp>
      <p:sp>
        <p:nvSpPr>
          <p:cNvPr id="2" name="1 Título"/>
          <p:cNvSpPr>
            <a:spLocks noGrp="1"/>
          </p:cNvSpPr>
          <p:nvPr>
            <p:ph type="title"/>
          </p:nvPr>
        </p:nvSpPr>
        <p:spPr/>
        <p:txBody>
          <a:bodyPr/>
          <a:lstStyle/>
          <a:p>
            <a:pPr algn="l"/>
            <a:r>
              <a:rPr lang="es-MX" dirty="0"/>
              <a:t>5.2.4 Hipótesis</a:t>
            </a:r>
          </a:p>
        </p:txBody>
      </p:sp>
    </p:spTree>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8"/>
            <a:ext cx="8229600" cy="4876630"/>
          </a:xfrm>
        </p:spPr>
        <p:txBody>
          <a:bodyPr>
            <a:normAutofit fontScale="85000" lnSpcReduction="20000"/>
          </a:bodyPr>
          <a:lstStyle/>
          <a:p>
            <a:pPr marL="0" indent="0" algn="just">
              <a:spcBef>
                <a:spcPts val="0"/>
              </a:spcBef>
              <a:buNone/>
            </a:pPr>
            <a:r>
              <a:rPr lang="es-MX" dirty="0"/>
              <a:t>Contiene la descripción y argumentación de las principales decisiones metodológicas adoptadas según el tema de investigación y las posibilidades del investigador. La claridad en el enfoque y estructura metodológica es condición</a:t>
            </a:r>
          </a:p>
          <a:p>
            <a:pPr marL="0" indent="0" algn="just">
              <a:spcBef>
                <a:spcPts val="0"/>
              </a:spcBef>
              <a:buNone/>
            </a:pPr>
            <a:r>
              <a:rPr lang="es-MX" dirty="0"/>
              <a:t>obligada para asegurar la validez de la investigación. Responde a la pregunta ¿cómo desarrollo la investigación?</a:t>
            </a:r>
          </a:p>
          <a:p>
            <a:pPr marL="0" indent="0" algn="just">
              <a:spcBef>
                <a:spcPts val="0"/>
              </a:spcBef>
              <a:buNone/>
            </a:pPr>
            <a:r>
              <a:rPr lang="es-MX" dirty="0"/>
              <a:t>El Método Estadístico consiste en procedimientos para el manejo de los datos cualitativos y cuantitativos de la investigación. Sus pasos son:</a:t>
            </a:r>
          </a:p>
          <a:p>
            <a:pPr marL="622300" indent="-355600" algn="just">
              <a:spcBef>
                <a:spcPts val="0"/>
              </a:spcBef>
              <a:buFont typeface="Wingdings" pitchFamily="2" charset="2"/>
              <a:buChar char="Ø"/>
            </a:pPr>
            <a:r>
              <a:rPr lang="es-MX" dirty="0"/>
              <a:t>Recolección (medición)</a:t>
            </a:r>
          </a:p>
          <a:p>
            <a:pPr marL="622300" indent="-355600" algn="just">
              <a:spcBef>
                <a:spcPts val="0"/>
              </a:spcBef>
              <a:buFont typeface="Wingdings" pitchFamily="2" charset="2"/>
              <a:buChar char="Ø"/>
            </a:pPr>
            <a:r>
              <a:rPr lang="es-MX" dirty="0"/>
              <a:t>Recuento (cómputo)</a:t>
            </a:r>
          </a:p>
          <a:p>
            <a:pPr marL="622300" indent="-355600" algn="just">
              <a:spcBef>
                <a:spcPts val="0"/>
              </a:spcBef>
              <a:buFont typeface="Wingdings" pitchFamily="2" charset="2"/>
              <a:buChar char="Ø"/>
            </a:pPr>
            <a:r>
              <a:rPr lang="es-MX" dirty="0"/>
              <a:t>Presentación</a:t>
            </a:r>
          </a:p>
          <a:p>
            <a:pPr marL="622300" indent="-355600" algn="just">
              <a:spcBef>
                <a:spcPts val="0"/>
              </a:spcBef>
              <a:buFont typeface="Wingdings" pitchFamily="2" charset="2"/>
              <a:buChar char="Ø"/>
            </a:pPr>
            <a:r>
              <a:rPr lang="es-MX" dirty="0"/>
              <a:t>Descripción</a:t>
            </a:r>
          </a:p>
          <a:p>
            <a:pPr marL="622300" indent="-355600" algn="just">
              <a:spcBef>
                <a:spcPts val="0"/>
              </a:spcBef>
              <a:buFont typeface="Wingdings" pitchFamily="2" charset="2"/>
              <a:buChar char="Ø"/>
            </a:pPr>
            <a:r>
              <a:rPr lang="es-MX" dirty="0"/>
              <a:t>Análisis</a:t>
            </a:r>
          </a:p>
        </p:txBody>
      </p:sp>
      <p:sp>
        <p:nvSpPr>
          <p:cNvPr id="2" name="1 Título"/>
          <p:cNvSpPr>
            <a:spLocks noGrp="1"/>
          </p:cNvSpPr>
          <p:nvPr>
            <p:ph type="title"/>
          </p:nvPr>
        </p:nvSpPr>
        <p:spPr/>
        <p:txBody>
          <a:bodyPr>
            <a:normAutofit fontScale="90000"/>
          </a:bodyPr>
          <a:lstStyle/>
          <a:p>
            <a:r>
              <a:rPr lang="es-MX" dirty="0"/>
              <a:t>5.2.5 Métodos. Investigación y Método Estadístico</a:t>
            </a:r>
          </a:p>
        </p:txBody>
      </p:sp>
      <p:pic>
        <p:nvPicPr>
          <p:cNvPr id="37890" name="Picture 2" descr="http://www.iperu.biz/imagenes/nosotros_objetivos.gif"/>
          <p:cNvPicPr>
            <a:picLocks noChangeAspect="1" noChangeArrowheads="1"/>
          </p:cNvPicPr>
          <p:nvPr/>
        </p:nvPicPr>
        <p:blipFill>
          <a:blip r:embed="rId2" cstate="print"/>
          <a:srcRect/>
          <a:stretch>
            <a:fillRect/>
          </a:stretch>
        </p:blipFill>
        <p:spPr bwMode="auto">
          <a:xfrm>
            <a:off x="6596066" y="4429132"/>
            <a:ext cx="3810000" cy="2428868"/>
          </a:xfrm>
          <a:prstGeom prst="rect">
            <a:avLst/>
          </a:prstGeom>
          <a:noFill/>
        </p:spPr>
      </p:pic>
    </p:spTree>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214422"/>
            <a:ext cx="8229600" cy="4662316"/>
          </a:xfrm>
        </p:spPr>
        <p:txBody>
          <a:bodyPr>
            <a:normAutofit fontScale="92500" lnSpcReduction="20000"/>
          </a:bodyPr>
          <a:lstStyle/>
          <a:p>
            <a:pPr marL="0" indent="0" algn="just">
              <a:buNone/>
            </a:pPr>
            <a:r>
              <a:rPr lang="es-MX" dirty="0"/>
              <a:t>Son los conceptos que forman enunciados de un tipo particular denominado hipótesis. Las variables se refieren a propiedades de la realidad que varían, es decir, su idea contraria son las propiedades constantes de cierto fenómeno.</a:t>
            </a:r>
          </a:p>
          <a:p>
            <a:pPr marL="0" indent="0" algn="just">
              <a:buNone/>
            </a:pPr>
            <a:r>
              <a:rPr lang="es-MX" dirty="0"/>
              <a:t>Se clasifican en:</a:t>
            </a:r>
          </a:p>
          <a:p>
            <a:pPr marL="266700" indent="-266700" algn="just">
              <a:buFont typeface="Wingdings" pitchFamily="2" charset="2"/>
              <a:buChar char="Ø"/>
            </a:pPr>
            <a:r>
              <a:rPr lang="es-MX" b="1" dirty="0"/>
              <a:t>Variables dependientes: </a:t>
            </a:r>
            <a:r>
              <a:rPr lang="es-MX" dirty="0"/>
              <a:t>Son características de la realidad que se ven determinadas o que dependen del valor que asuman otros fenómenos o variables independientes.</a:t>
            </a:r>
            <a:endParaRPr lang="es-MX" b="1" dirty="0"/>
          </a:p>
          <a:p>
            <a:pPr marL="266700" indent="-266700" algn="just">
              <a:buFont typeface="Wingdings" pitchFamily="2" charset="2"/>
              <a:buChar char="Ø"/>
            </a:pPr>
            <a:r>
              <a:rPr lang="es-MX" b="1" dirty="0"/>
              <a:t>Variables independientes:</a:t>
            </a:r>
            <a:r>
              <a:rPr lang="es-MX" dirty="0"/>
              <a:t> Los cambios en los valores de este tipo de variables determinan cambios en los valores de otra (variable dependiente).</a:t>
            </a:r>
          </a:p>
        </p:txBody>
      </p:sp>
      <p:sp>
        <p:nvSpPr>
          <p:cNvPr id="2" name="1 Título"/>
          <p:cNvSpPr>
            <a:spLocks noGrp="1"/>
          </p:cNvSpPr>
          <p:nvPr>
            <p:ph type="title"/>
          </p:nvPr>
        </p:nvSpPr>
        <p:spPr/>
        <p:txBody>
          <a:bodyPr/>
          <a:lstStyle/>
          <a:p>
            <a:pPr algn="l"/>
            <a:r>
              <a:rPr lang="es-MX" dirty="0"/>
              <a:t>a) Variables de Investigación</a:t>
            </a:r>
          </a:p>
        </p:txBody>
      </p:sp>
      <p:pic>
        <p:nvPicPr>
          <p:cNvPr id="36866" name="Picture 2" descr="http://www.unav.es/organica/imagenes/investigacion.jpg"/>
          <p:cNvPicPr>
            <a:picLocks noChangeAspect="1" noChangeArrowheads="1"/>
          </p:cNvPicPr>
          <p:nvPr/>
        </p:nvPicPr>
        <p:blipFill>
          <a:blip r:embed="rId2" cstate="print"/>
          <a:srcRect/>
          <a:stretch>
            <a:fillRect/>
          </a:stretch>
        </p:blipFill>
        <p:spPr bwMode="auto">
          <a:xfrm>
            <a:off x="7024694" y="5364946"/>
            <a:ext cx="2286016" cy="1493054"/>
          </a:xfrm>
          <a:prstGeom prst="rect">
            <a:avLst/>
          </a:prstGeom>
          <a:noFill/>
        </p:spPr>
      </p:pic>
    </p:spTree>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30"/>
            <a:ext cx="8229600" cy="3519307"/>
          </a:xfrm>
        </p:spPr>
        <p:txBody>
          <a:bodyPr>
            <a:normAutofit lnSpcReduction="10000"/>
          </a:bodyPr>
          <a:lstStyle/>
          <a:p>
            <a:pPr marL="0" indent="0" algn="just">
              <a:spcBef>
                <a:spcPts val="0"/>
              </a:spcBef>
              <a:buNone/>
            </a:pPr>
            <a:r>
              <a:rPr lang="es-MX" dirty="0"/>
              <a:t>Describe y argumenta la decisión sobre la población objetivo para investigar el objeto de estudio, así como, los criterios básicos de determinación de la muestra considerada para la investigación.</a:t>
            </a:r>
          </a:p>
          <a:p>
            <a:pPr marL="622300" indent="-266700" algn="just">
              <a:spcBef>
                <a:spcPts val="0"/>
              </a:spcBef>
              <a:buFont typeface="Wingdings" pitchFamily="2" charset="2"/>
              <a:buChar char="Ø"/>
            </a:pPr>
            <a:r>
              <a:rPr lang="es-MX" dirty="0"/>
              <a:t> ¿Quiénes forman parte de la realidad que investigo?</a:t>
            </a:r>
          </a:p>
          <a:p>
            <a:pPr marL="622300" indent="-266700" algn="just">
              <a:spcBef>
                <a:spcPts val="0"/>
              </a:spcBef>
              <a:buFont typeface="Wingdings" pitchFamily="2" charset="2"/>
              <a:buChar char="Ø"/>
            </a:pPr>
            <a:r>
              <a:rPr lang="es-MX" dirty="0"/>
              <a:t> ¿De entre ellos, quiénes serán mis informantes?</a:t>
            </a:r>
          </a:p>
        </p:txBody>
      </p:sp>
      <p:sp>
        <p:nvSpPr>
          <p:cNvPr id="2" name="1 Título"/>
          <p:cNvSpPr>
            <a:spLocks noGrp="1"/>
          </p:cNvSpPr>
          <p:nvPr>
            <p:ph type="title"/>
          </p:nvPr>
        </p:nvSpPr>
        <p:spPr/>
        <p:txBody>
          <a:bodyPr>
            <a:normAutofit/>
          </a:bodyPr>
          <a:lstStyle/>
          <a:p>
            <a:r>
              <a:rPr lang="es-MX" dirty="0"/>
              <a:t>b) Selección y tamaño de la muestra</a:t>
            </a:r>
          </a:p>
        </p:txBody>
      </p:sp>
      <p:pic>
        <p:nvPicPr>
          <p:cNvPr id="35842" name="Picture 2" descr="http://www.dipucadiz.es/opencms/export/sites/default/dipucadiz/multimedia/galeriaImagenes/population.jpg"/>
          <p:cNvPicPr>
            <a:picLocks noChangeAspect="1" noChangeArrowheads="1"/>
          </p:cNvPicPr>
          <p:nvPr/>
        </p:nvPicPr>
        <p:blipFill>
          <a:blip r:embed="rId2" cstate="print"/>
          <a:srcRect/>
          <a:stretch>
            <a:fillRect/>
          </a:stretch>
        </p:blipFill>
        <p:spPr bwMode="auto">
          <a:xfrm>
            <a:off x="6310314" y="4429132"/>
            <a:ext cx="3810000" cy="2428868"/>
          </a:xfrm>
          <a:prstGeom prst="rect">
            <a:avLst/>
          </a:prstGeom>
          <a:ln>
            <a:noFill/>
          </a:ln>
          <a:effectLst>
            <a:softEdge rad="112500"/>
          </a:effectLst>
        </p:spPr>
      </p:pic>
    </p:spTree>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marL="0" indent="0" algn="just">
              <a:buNone/>
            </a:pPr>
            <a:r>
              <a:rPr lang="es-MX" dirty="0"/>
              <a:t>El diseño del instrumento juega un papel muy importante, pues de éste depende del éxito del trabajo. Los instrumentos más usados son:</a:t>
            </a:r>
          </a:p>
          <a:p>
            <a:pPr marL="1076325" indent="-533400" algn="just">
              <a:buFont typeface="Wingdings" pitchFamily="2" charset="2"/>
              <a:buChar char="Ø"/>
            </a:pPr>
            <a:r>
              <a:rPr lang="es-MX" dirty="0"/>
              <a:t>Encuestas</a:t>
            </a:r>
          </a:p>
          <a:p>
            <a:pPr marL="1076325" indent="-533400" algn="just">
              <a:buFont typeface="Wingdings" pitchFamily="2" charset="2"/>
              <a:buChar char="Ø"/>
            </a:pPr>
            <a:r>
              <a:rPr lang="es-MX" dirty="0"/>
              <a:t>Entrevistas</a:t>
            </a:r>
          </a:p>
          <a:p>
            <a:pPr marL="1076325" indent="-533400" algn="just">
              <a:buFont typeface="Wingdings" pitchFamily="2" charset="2"/>
              <a:buChar char="Ø"/>
            </a:pPr>
            <a:r>
              <a:rPr lang="es-MX" dirty="0"/>
              <a:t>Observación</a:t>
            </a:r>
          </a:p>
          <a:p>
            <a:pPr marL="1076325" indent="-533400" algn="just">
              <a:buFont typeface="Wingdings" pitchFamily="2" charset="2"/>
              <a:buChar char="Ø"/>
            </a:pPr>
            <a:r>
              <a:rPr lang="es-MX" dirty="0"/>
              <a:t>Análisis de contenido</a:t>
            </a:r>
          </a:p>
          <a:p>
            <a:pPr marL="1076325" indent="-533400" algn="just">
              <a:buFont typeface="Wingdings" pitchFamily="2" charset="2"/>
              <a:buChar char="Ø"/>
            </a:pPr>
            <a:r>
              <a:rPr lang="es-MX" dirty="0"/>
              <a:t>Cuestionario</a:t>
            </a:r>
          </a:p>
          <a:p>
            <a:pPr marL="1076325" indent="-533400" algn="just">
              <a:buFont typeface="Wingdings" pitchFamily="2" charset="2"/>
              <a:buChar char="Ø"/>
            </a:pPr>
            <a:r>
              <a:rPr lang="es-MX" dirty="0"/>
              <a:t>Escala de actitudes</a:t>
            </a:r>
          </a:p>
          <a:p>
            <a:pPr marL="1076325" indent="-533400" algn="just">
              <a:buFont typeface="Wingdings" pitchFamily="2" charset="2"/>
              <a:buChar char="Ø"/>
            </a:pPr>
            <a:r>
              <a:rPr lang="es-MX" dirty="0"/>
              <a:t>Test o pruebas</a:t>
            </a:r>
          </a:p>
          <a:p>
            <a:pPr marL="0" indent="0" algn="just">
              <a:buNone/>
            </a:pPr>
            <a:r>
              <a:rPr lang="es-MX" dirty="0"/>
              <a:t>La selección de uno o varios instrumentos se hace más fácil al saber qué es lo que se desea evaluar, medir o registrar.</a:t>
            </a:r>
          </a:p>
        </p:txBody>
      </p:sp>
      <p:sp>
        <p:nvSpPr>
          <p:cNvPr id="2" name="1 Título"/>
          <p:cNvSpPr>
            <a:spLocks noGrp="1"/>
          </p:cNvSpPr>
          <p:nvPr>
            <p:ph type="title"/>
          </p:nvPr>
        </p:nvSpPr>
        <p:spPr/>
        <p:txBody>
          <a:bodyPr/>
          <a:lstStyle/>
          <a:p>
            <a:pPr algn="l"/>
            <a:r>
              <a:rPr lang="es-MX" dirty="0"/>
              <a:t>c) Diseño de instrumentos</a:t>
            </a:r>
          </a:p>
        </p:txBody>
      </p:sp>
      <p:pic>
        <p:nvPicPr>
          <p:cNvPr id="34818" name="Picture 2" descr="http://www.fred.org/images/survey.gif"/>
          <p:cNvPicPr>
            <a:picLocks noChangeAspect="1" noChangeArrowheads="1"/>
          </p:cNvPicPr>
          <p:nvPr/>
        </p:nvPicPr>
        <p:blipFill>
          <a:blip r:embed="rId2" cstate="print"/>
          <a:srcRect/>
          <a:stretch>
            <a:fillRect/>
          </a:stretch>
        </p:blipFill>
        <p:spPr bwMode="auto">
          <a:xfrm>
            <a:off x="6453190" y="2418822"/>
            <a:ext cx="3286148" cy="2275301"/>
          </a:xfrm>
          <a:prstGeom prst="rect">
            <a:avLst/>
          </a:prstGeom>
          <a:noFill/>
        </p:spPr>
      </p:pic>
    </p:spTree>
  </p:cSld>
  <p:clrMapOvr>
    <a:masterClrMapping/>
  </p:clrMapOvr>
  <p:transition spd="slow">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Las muestras son representaciones del universo que se quiere investigar.</a:t>
            </a:r>
          </a:p>
          <a:p>
            <a:pPr marL="0" indent="0" algn="just">
              <a:buNone/>
            </a:pPr>
            <a:r>
              <a:rPr lang="es-MX" dirty="0"/>
              <a:t>Debe decidirse si la muestra se selecciona de forma probabilística o no probabilística.</a:t>
            </a:r>
          </a:p>
          <a:p>
            <a:pPr marL="0" indent="0" algn="just">
              <a:buNone/>
            </a:pPr>
            <a:r>
              <a:rPr lang="es-MX" dirty="0"/>
              <a:t>Para determinar la muestra (su tamaño) debe tomarse en cuenta:</a:t>
            </a:r>
          </a:p>
          <a:p>
            <a:pPr marL="622300" indent="-355600" algn="just">
              <a:buFont typeface="Wingdings" pitchFamily="2" charset="2"/>
              <a:buChar char="Ø"/>
            </a:pPr>
            <a:r>
              <a:rPr lang="es-MX" dirty="0"/>
              <a:t>El nivel de confianza</a:t>
            </a:r>
          </a:p>
          <a:p>
            <a:pPr marL="622300" indent="-355600" algn="just">
              <a:buFont typeface="Wingdings" pitchFamily="2" charset="2"/>
              <a:buChar char="Ø"/>
            </a:pPr>
            <a:r>
              <a:rPr lang="es-MX" dirty="0"/>
              <a:t>Margen de error</a:t>
            </a:r>
          </a:p>
          <a:p>
            <a:pPr marL="622300" indent="-355600" algn="just">
              <a:buFont typeface="Wingdings" pitchFamily="2" charset="2"/>
              <a:buChar char="Ø"/>
            </a:pPr>
            <a:r>
              <a:rPr lang="es-MX" dirty="0"/>
              <a:t>Variación</a:t>
            </a:r>
          </a:p>
        </p:txBody>
      </p:sp>
      <p:sp>
        <p:nvSpPr>
          <p:cNvPr id="2" name="1 Título"/>
          <p:cNvSpPr>
            <a:spLocks noGrp="1"/>
          </p:cNvSpPr>
          <p:nvPr>
            <p:ph type="title"/>
          </p:nvPr>
        </p:nvSpPr>
        <p:spPr/>
        <p:txBody>
          <a:bodyPr/>
          <a:lstStyle/>
          <a:p>
            <a:pPr algn="l"/>
            <a:r>
              <a:rPr lang="es-MX" dirty="0"/>
              <a:t>d) Diseño de muestra</a:t>
            </a:r>
          </a:p>
        </p:txBody>
      </p:sp>
      <p:pic>
        <p:nvPicPr>
          <p:cNvPr id="33794" name="Picture 2" descr="http://www.arrukero.com/blogdeclase/wp-content/uploads/2007/12/encuestas.gif"/>
          <p:cNvPicPr>
            <a:picLocks noChangeAspect="1" noChangeArrowheads="1"/>
          </p:cNvPicPr>
          <p:nvPr/>
        </p:nvPicPr>
        <p:blipFill>
          <a:blip r:embed="rId2" cstate="print"/>
          <a:srcRect/>
          <a:stretch>
            <a:fillRect/>
          </a:stretch>
        </p:blipFill>
        <p:spPr bwMode="auto">
          <a:xfrm>
            <a:off x="6238876" y="3929066"/>
            <a:ext cx="4071936" cy="2524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8"/>
            <a:ext cx="8229600" cy="4805192"/>
          </a:xfrm>
        </p:spPr>
        <p:txBody>
          <a:bodyPr>
            <a:normAutofit fontScale="70000" lnSpcReduction="20000"/>
          </a:bodyPr>
          <a:lstStyle/>
          <a:p>
            <a:pPr marL="0" indent="0" algn="just">
              <a:buNone/>
            </a:pPr>
            <a:r>
              <a:rPr lang="es-MX" dirty="0"/>
              <a:t>Para seleccionar la muestra, lo primero es definir la unidad de análisis (personas, organizaciones, periódicos). Una definida se procede a delimitar la población que va a ser estudiada y sobre la cual se pretende generalizar los resultados. Así una población es el conjunto de todos los casos que concuerdan con una serie de especificaciones. La muestra suele ser definida como un subgrupo de la población. La población debe situarse claramente en torno a sus características de contenido, lugar y en el tiempo. </a:t>
            </a:r>
            <a:br>
              <a:rPr lang="es-MX" dirty="0"/>
            </a:br>
            <a:endParaRPr lang="es-MX" dirty="0"/>
          </a:p>
          <a:p>
            <a:pPr marL="0" indent="0" algn="just">
              <a:buNone/>
            </a:pPr>
            <a:r>
              <a:rPr lang="es-MX" dirty="0"/>
              <a:t>Tipos: </a:t>
            </a:r>
          </a:p>
          <a:p>
            <a:pPr marL="355600" indent="-355600" algn="just">
              <a:buFont typeface="Wingdings" pitchFamily="2" charset="2"/>
              <a:buChar char="Ø"/>
            </a:pPr>
            <a:r>
              <a:rPr lang="es-MX" dirty="0"/>
              <a:t>Probabilística: todos los elementos de la población tienen la misma posibilidad de ser escogidos. Puede medirse el tamaño de error en nuestras predicciones, el objetivo es reducir al mínimo este error.</a:t>
            </a:r>
          </a:p>
          <a:p>
            <a:pPr marL="355600" indent="-355600" algn="just">
              <a:buFont typeface="Wingdings" pitchFamily="2" charset="2"/>
              <a:buChar char="Ø"/>
            </a:pPr>
            <a:r>
              <a:rPr lang="es-MX" dirty="0"/>
              <a:t>No probabilísticas: la elección de los elementos, no depende de la probabilidad, sino de causas relacionadas con el investigador o del que hace la muestra. </a:t>
            </a:r>
          </a:p>
        </p:txBody>
      </p:sp>
      <p:sp>
        <p:nvSpPr>
          <p:cNvPr id="2" name="1 Título"/>
          <p:cNvSpPr>
            <a:spLocks noGrp="1"/>
          </p:cNvSpPr>
          <p:nvPr>
            <p:ph type="title"/>
          </p:nvPr>
        </p:nvSpPr>
        <p:spPr/>
        <p:txBody>
          <a:bodyPr>
            <a:normAutofit/>
          </a:bodyPr>
          <a:lstStyle/>
          <a:p>
            <a:r>
              <a:rPr lang="es-MX" dirty="0"/>
              <a:t>e) Selección y tamaño de la muestra</a:t>
            </a:r>
          </a:p>
        </p:txBody>
      </p:sp>
      <p:pic>
        <p:nvPicPr>
          <p:cNvPr id="32769" name="Picture 1"/>
          <p:cNvPicPr>
            <a:picLocks noChangeAspect="1" noChangeArrowheads="1"/>
          </p:cNvPicPr>
          <p:nvPr/>
        </p:nvPicPr>
        <p:blipFill>
          <a:blip r:embed="rId2" cstate="print"/>
          <a:srcRect/>
          <a:stretch>
            <a:fillRect/>
          </a:stretch>
        </p:blipFill>
        <p:spPr bwMode="auto">
          <a:xfrm>
            <a:off x="6881818" y="5357826"/>
            <a:ext cx="3143272" cy="142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357298"/>
            <a:ext cx="5757874" cy="4948068"/>
          </a:xfrm>
        </p:spPr>
        <p:txBody>
          <a:bodyPr>
            <a:normAutofit fontScale="92500" lnSpcReduction="20000"/>
          </a:bodyPr>
          <a:lstStyle/>
          <a:p>
            <a:pPr marL="0" indent="0" algn="just">
              <a:buNone/>
            </a:pPr>
            <a:r>
              <a:rPr lang="es-MX" dirty="0"/>
              <a:t>El tratamiento estadístico debe partir con la frecuencia simple (número de frecuencia de los datos e información y porcentaje) del dato e información de cada una de las variables.</a:t>
            </a:r>
            <a:r>
              <a:rPr lang="es-MX" b="1" dirty="0"/>
              <a:t> </a:t>
            </a:r>
          </a:p>
          <a:p>
            <a:pPr marL="0" indent="0" algn="just">
              <a:buNone/>
            </a:pPr>
            <a:r>
              <a:rPr lang="es-MX" dirty="0"/>
              <a:t>El dato e información debe tabularse considerando la "matriz de base de dato" (</a:t>
            </a:r>
            <a:r>
              <a:rPr lang="es-MX" dirty="0" err="1"/>
              <a:t>m.b.d</a:t>
            </a:r>
            <a:r>
              <a:rPr lang="es-MX" dirty="0"/>
              <a:t>) expresándose el valor absoluto de las variables para luego determinar el número de la frecuencia y poder elaborar los cuadros o tablas que se deseen de acuerdo al tratamiento que se quiera dar. </a:t>
            </a:r>
          </a:p>
        </p:txBody>
      </p:sp>
      <p:sp>
        <p:nvSpPr>
          <p:cNvPr id="2" name="1 Título"/>
          <p:cNvSpPr>
            <a:spLocks noGrp="1"/>
          </p:cNvSpPr>
          <p:nvPr>
            <p:ph type="title"/>
          </p:nvPr>
        </p:nvSpPr>
        <p:spPr/>
        <p:txBody>
          <a:bodyPr/>
          <a:lstStyle/>
          <a:p>
            <a:pPr algn="l"/>
            <a:r>
              <a:rPr lang="es-MX" dirty="0"/>
              <a:t>f) Diseño estadístico</a:t>
            </a:r>
          </a:p>
        </p:txBody>
      </p:sp>
      <p:pic>
        <p:nvPicPr>
          <p:cNvPr id="31746" name="Picture 2" descr="http://www.maec.es/subwebs/Consulados/Moscu/es/MenuPpal/Estadistica%20Consular/PublishingImages/estadistica.jpg"/>
          <p:cNvPicPr>
            <a:picLocks noChangeAspect="1" noChangeArrowheads="1"/>
          </p:cNvPicPr>
          <p:nvPr/>
        </p:nvPicPr>
        <p:blipFill>
          <a:blip r:embed="rId3" cstate="print"/>
          <a:srcRect/>
          <a:stretch>
            <a:fillRect/>
          </a:stretch>
        </p:blipFill>
        <p:spPr bwMode="auto">
          <a:xfrm>
            <a:off x="7810512" y="3429001"/>
            <a:ext cx="2724138" cy="2805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48" name="Picture 4" descr="http://www.notinat.com.es/images/noticies/Image/2009-03/Estadistica2.jpg"/>
          <p:cNvPicPr>
            <a:picLocks noChangeAspect="1" noChangeArrowheads="1"/>
          </p:cNvPicPr>
          <p:nvPr/>
        </p:nvPicPr>
        <p:blipFill>
          <a:blip r:embed="rId4" cstate="print"/>
          <a:srcRect/>
          <a:stretch>
            <a:fillRect/>
          </a:stretch>
        </p:blipFill>
        <p:spPr bwMode="auto">
          <a:xfrm>
            <a:off x="7810512" y="285728"/>
            <a:ext cx="2857488" cy="3133728"/>
          </a:xfrm>
          <a:prstGeom prst="rect">
            <a:avLst/>
          </a:prstGeom>
          <a:noFill/>
        </p:spPr>
      </p:pic>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428737"/>
            <a:ext cx="8229600" cy="4525963"/>
          </a:xfrm>
        </p:spPr>
        <p:txBody>
          <a:bodyPr/>
          <a:lstStyle/>
          <a:p>
            <a:pPr marL="0" indent="0" algn="just">
              <a:buNone/>
            </a:pPr>
            <a:r>
              <a:rPr lang="es-MX" dirty="0"/>
              <a:t>Las explicaciones de la ciencia son las estructuras conceptuales (modelos, teorías, etc.) que la ciencia ofrece con el fin de comprender por qué ocurren determinados hechos científicos y por qué algunos de ellos acontecen con una regularidad dada (leyes fundamentales). Responde a preguntas de tipo “¿por qué?, ¿cómo? Y ¿cómo funcionan?”</a:t>
            </a:r>
          </a:p>
        </p:txBody>
      </p:sp>
      <p:sp>
        <p:nvSpPr>
          <p:cNvPr id="2" name="1 Título"/>
          <p:cNvSpPr>
            <a:spLocks noGrp="1"/>
          </p:cNvSpPr>
          <p:nvPr>
            <p:ph type="title"/>
          </p:nvPr>
        </p:nvSpPr>
        <p:spPr/>
        <p:txBody>
          <a:bodyPr>
            <a:normAutofit/>
          </a:bodyPr>
          <a:lstStyle/>
          <a:p>
            <a:pPr algn="l"/>
            <a:r>
              <a:rPr lang="es-MX" dirty="0"/>
              <a:t>1.1.1 Explicaciones de la ciencia</a:t>
            </a:r>
          </a:p>
        </p:txBody>
      </p:sp>
      <p:pic>
        <p:nvPicPr>
          <p:cNvPr id="87042" name="Picture 2" descr="http://ciencimat.files.wordpress.com/2009/01/ciencia3.jpg"/>
          <p:cNvPicPr>
            <a:picLocks noChangeAspect="1" noChangeArrowheads="1"/>
          </p:cNvPicPr>
          <p:nvPr/>
        </p:nvPicPr>
        <p:blipFill>
          <a:blip r:embed="rId2" cstate="print"/>
          <a:srcRect/>
          <a:stretch>
            <a:fillRect/>
          </a:stretch>
        </p:blipFill>
        <p:spPr bwMode="auto">
          <a:xfrm>
            <a:off x="5524496" y="4786323"/>
            <a:ext cx="4143404" cy="1963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marL="0" indent="0">
              <a:buNone/>
            </a:pPr>
            <a:r>
              <a:rPr lang="es-MX" dirty="0"/>
              <a:t>Algunas medidas estadísticas son:</a:t>
            </a:r>
          </a:p>
          <a:p>
            <a:pPr marL="1076325" indent="-355600">
              <a:buFont typeface="Wingdings" pitchFamily="2" charset="2"/>
              <a:buChar char="Ø"/>
            </a:pPr>
            <a:r>
              <a:rPr lang="es-MX" b="1" dirty="0"/>
              <a:t>Medidas de tendencia central:</a:t>
            </a:r>
            <a:endParaRPr lang="es-MX" dirty="0"/>
          </a:p>
          <a:p>
            <a:pPr marL="2152650" lvl="1" indent="-444500">
              <a:buFont typeface="Wingdings" pitchFamily="2" charset="2"/>
              <a:buChar char="q"/>
            </a:pPr>
            <a:r>
              <a:rPr lang="es-MX" b="1" dirty="0"/>
              <a:t>media aritmética.</a:t>
            </a:r>
            <a:endParaRPr lang="es-MX" dirty="0"/>
          </a:p>
          <a:p>
            <a:pPr marL="2152650" lvl="1" indent="-444500">
              <a:buFont typeface="Wingdings" pitchFamily="2" charset="2"/>
              <a:buChar char="q"/>
            </a:pPr>
            <a:r>
              <a:rPr lang="es-MX" b="1" dirty="0"/>
              <a:t>media geométrica.</a:t>
            </a:r>
            <a:endParaRPr lang="es-MX" dirty="0"/>
          </a:p>
          <a:p>
            <a:pPr marL="2152650" lvl="1" indent="-444500">
              <a:buFont typeface="Wingdings" pitchFamily="2" charset="2"/>
              <a:buChar char="q"/>
            </a:pPr>
            <a:r>
              <a:rPr lang="es-MX" b="1" dirty="0"/>
              <a:t>Mediana.</a:t>
            </a:r>
            <a:endParaRPr lang="es-MX" dirty="0"/>
          </a:p>
          <a:p>
            <a:pPr marL="2152650" lvl="1" indent="-444500">
              <a:buFont typeface="Wingdings" pitchFamily="2" charset="2"/>
              <a:buChar char="q"/>
            </a:pPr>
            <a:r>
              <a:rPr lang="es-MX" b="1" dirty="0"/>
              <a:t>Moda.</a:t>
            </a:r>
            <a:endParaRPr lang="es-MX" dirty="0"/>
          </a:p>
          <a:p>
            <a:pPr marL="1079500">
              <a:buFont typeface="Wingdings" pitchFamily="2" charset="2"/>
              <a:buChar char="Ø"/>
            </a:pPr>
            <a:r>
              <a:rPr lang="es-MX" b="1" dirty="0"/>
              <a:t>Medidas de dispersión:</a:t>
            </a:r>
            <a:endParaRPr lang="es-MX" dirty="0"/>
          </a:p>
          <a:p>
            <a:pPr marL="2152650" lvl="1" indent="-444500">
              <a:buFont typeface="Wingdings" pitchFamily="2" charset="2"/>
              <a:buChar char="q"/>
            </a:pPr>
            <a:r>
              <a:rPr lang="es-MX" b="1" dirty="0"/>
              <a:t>Varianza.</a:t>
            </a:r>
            <a:endParaRPr lang="es-MX" dirty="0"/>
          </a:p>
          <a:p>
            <a:pPr marL="2152650" lvl="1" indent="-444500">
              <a:buFont typeface="Wingdings" pitchFamily="2" charset="2"/>
              <a:buChar char="q"/>
            </a:pPr>
            <a:r>
              <a:rPr lang="es-MX" b="1" dirty="0"/>
              <a:t>Desviación estándar.</a:t>
            </a:r>
            <a:endParaRPr lang="es-MX" dirty="0"/>
          </a:p>
          <a:p>
            <a:pPr marL="2152650" lvl="1" indent="-444500">
              <a:buFont typeface="Wingdings" pitchFamily="2" charset="2"/>
              <a:buChar char="q"/>
            </a:pPr>
            <a:r>
              <a:rPr lang="es-MX" b="1" dirty="0"/>
              <a:t>Coeficiente de variación.</a:t>
            </a:r>
            <a:endParaRPr lang="es-MX" dirty="0"/>
          </a:p>
          <a:p>
            <a:pPr marL="1079500">
              <a:buFont typeface="Wingdings" pitchFamily="2" charset="2"/>
              <a:buChar char="Ø"/>
            </a:pPr>
            <a:r>
              <a:rPr lang="es-MX" b="1" dirty="0"/>
              <a:t>Medidas de forma:</a:t>
            </a:r>
            <a:endParaRPr lang="es-MX" dirty="0"/>
          </a:p>
          <a:p>
            <a:pPr marL="2151063" lvl="1" indent="-442913">
              <a:buFont typeface="Wingdings" pitchFamily="2" charset="2"/>
              <a:buChar char="q"/>
            </a:pPr>
            <a:r>
              <a:rPr lang="es-MX" b="1" dirty="0"/>
              <a:t>Coeficiente de asimetría.</a:t>
            </a:r>
            <a:endParaRPr lang="es-MX" dirty="0"/>
          </a:p>
          <a:p>
            <a:pPr marL="2151063" lvl="1" indent="-442913">
              <a:buFont typeface="Wingdings" pitchFamily="2" charset="2"/>
              <a:buChar char="q"/>
            </a:pPr>
            <a:r>
              <a:rPr lang="es-MX" b="1" dirty="0"/>
              <a:t>Coeficiente de apuntamiento.</a:t>
            </a:r>
            <a:endParaRPr lang="es-MX" dirty="0"/>
          </a:p>
          <a:p>
            <a:pPr marL="0" indent="0">
              <a:buNone/>
            </a:pPr>
            <a:endParaRPr lang="es-MX" dirty="0"/>
          </a:p>
        </p:txBody>
      </p:sp>
      <p:sp>
        <p:nvSpPr>
          <p:cNvPr id="2" name="1 Título"/>
          <p:cNvSpPr>
            <a:spLocks noGrp="1"/>
          </p:cNvSpPr>
          <p:nvPr>
            <p:ph type="title"/>
          </p:nvPr>
        </p:nvSpPr>
        <p:spPr/>
        <p:txBody>
          <a:bodyPr/>
          <a:lstStyle/>
          <a:p>
            <a:pPr algn="l"/>
            <a:r>
              <a:rPr lang="es-MX" dirty="0"/>
              <a:t>f) Diseño estadístico</a:t>
            </a:r>
          </a:p>
        </p:txBody>
      </p:sp>
      <p:pic>
        <p:nvPicPr>
          <p:cNvPr id="15362" name="Picture 2" descr="http://www.ceprode.org/prospectiva/images/encuestas.jpg"/>
          <p:cNvPicPr>
            <a:picLocks noChangeAspect="1" noChangeArrowheads="1"/>
          </p:cNvPicPr>
          <p:nvPr/>
        </p:nvPicPr>
        <p:blipFill>
          <a:blip r:embed="rId2" cstate="print"/>
          <a:srcRect/>
          <a:stretch>
            <a:fillRect/>
          </a:stretch>
        </p:blipFill>
        <p:spPr bwMode="auto">
          <a:xfrm>
            <a:off x="7667626" y="2214554"/>
            <a:ext cx="2714655" cy="2928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Es una tabla-esquema sencillo–concreto que presenta la estimación del tiempo que tomarán cada una de las etapas de la investigación.</a:t>
            </a:r>
          </a:p>
          <a:p>
            <a:pPr marL="0" indent="0" algn="just">
              <a:buNone/>
            </a:pPr>
            <a:r>
              <a:rPr lang="es-MX" dirty="0"/>
              <a:t>Responde a las preguntas: </a:t>
            </a:r>
          </a:p>
          <a:p>
            <a:pPr marL="809625" indent="-454025" algn="just">
              <a:buFont typeface="Wingdings" pitchFamily="2" charset="2"/>
              <a:buChar char="Ø"/>
            </a:pPr>
            <a:r>
              <a:rPr lang="es-MX" dirty="0"/>
              <a:t>¿Qué tiempo aproximado me supone desarrollar cada etapa de la investigación?</a:t>
            </a:r>
          </a:p>
          <a:p>
            <a:pPr marL="809625" indent="-454025" algn="just">
              <a:buFont typeface="Wingdings" pitchFamily="2" charset="2"/>
              <a:buChar char="Ø"/>
            </a:pPr>
            <a:r>
              <a:rPr lang="es-MX" dirty="0"/>
              <a:t>¿Cómo se distribuyen los recursos en cada una de las etapas?</a:t>
            </a:r>
          </a:p>
        </p:txBody>
      </p:sp>
      <p:sp>
        <p:nvSpPr>
          <p:cNvPr id="2" name="1 Título"/>
          <p:cNvSpPr>
            <a:spLocks noGrp="1"/>
          </p:cNvSpPr>
          <p:nvPr>
            <p:ph type="title"/>
          </p:nvPr>
        </p:nvSpPr>
        <p:spPr/>
        <p:txBody>
          <a:bodyPr>
            <a:normAutofit/>
          </a:bodyPr>
          <a:lstStyle/>
          <a:p>
            <a:pPr algn="l"/>
            <a:r>
              <a:rPr lang="es-MX" dirty="0"/>
              <a:t>g) Cronograma</a:t>
            </a:r>
          </a:p>
        </p:txBody>
      </p:sp>
      <p:pic>
        <p:nvPicPr>
          <p:cNvPr id="30722" name="Picture 2" descr="http://www.geocities.com/hectorcaraucan/Seminario_Inv/TEG/Cronograma.gif"/>
          <p:cNvPicPr>
            <a:picLocks noChangeAspect="1" noChangeArrowheads="1"/>
          </p:cNvPicPr>
          <p:nvPr/>
        </p:nvPicPr>
        <p:blipFill>
          <a:blip r:embed="rId2" cstate="print"/>
          <a:srcRect/>
          <a:stretch>
            <a:fillRect/>
          </a:stretch>
        </p:blipFill>
        <p:spPr bwMode="auto">
          <a:xfrm>
            <a:off x="6238877" y="4644265"/>
            <a:ext cx="4029045" cy="1894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24" name="Picture 4" descr="http://mccd.udc.es/wila/forms/cronograma_proyecto.jpg"/>
          <p:cNvPicPr>
            <a:picLocks noChangeAspect="1" noChangeArrowheads="1"/>
          </p:cNvPicPr>
          <p:nvPr/>
        </p:nvPicPr>
        <p:blipFill>
          <a:blip r:embed="rId3" cstate="print"/>
          <a:srcRect/>
          <a:stretch>
            <a:fillRect/>
          </a:stretch>
        </p:blipFill>
        <p:spPr bwMode="auto">
          <a:xfrm>
            <a:off x="6238876" y="214291"/>
            <a:ext cx="4110010" cy="1285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1165225" indent="-542925">
              <a:buFont typeface="Wingdings" pitchFamily="2" charset="2"/>
              <a:buChar char="q"/>
            </a:pPr>
            <a:r>
              <a:rPr lang="es-MX" dirty="0"/>
              <a:t>Resumen de Investigación</a:t>
            </a:r>
          </a:p>
          <a:p>
            <a:pPr marL="1165225" indent="-542925">
              <a:buFont typeface="Wingdings" pitchFamily="2" charset="2"/>
              <a:buChar char="q"/>
            </a:pPr>
            <a:r>
              <a:rPr lang="es-MX" dirty="0"/>
              <a:t>Introducción</a:t>
            </a:r>
          </a:p>
          <a:p>
            <a:pPr marL="1165225" indent="-542925">
              <a:buFont typeface="Wingdings" pitchFamily="2" charset="2"/>
              <a:buChar char="q"/>
            </a:pPr>
            <a:r>
              <a:rPr lang="es-MX" dirty="0"/>
              <a:t>Capítulo I</a:t>
            </a:r>
          </a:p>
          <a:p>
            <a:pPr marL="1165225" indent="-542925">
              <a:buFont typeface="Wingdings" pitchFamily="2" charset="2"/>
              <a:buChar char="q"/>
            </a:pPr>
            <a:r>
              <a:rPr lang="es-MX" dirty="0"/>
              <a:t>Capítulo “n”</a:t>
            </a:r>
          </a:p>
          <a:p>
            <a:pPr marL="1165225" indent="-542925">
              <a:buFont typeface="Wingdings" pitchFamily="2" charset="2"/>
              <a:buChar char="q"/>
            </a:pPr>
            <a:r>
              <a:rPr lang="es-MX" dirty="0"/>
              <a:t>Conclusiones</a:t>
            </a:r>
          </a:p>
          <a:p>
            <a:pPr marL="1165225" indent="-542925">
              <a:buFont typeface="Wingdings" pitchFamily="2" charset="2"/>
              <a:buChar char="q"/>
            </a:pPr>
            <a:r>
              <a:rPr lang="es-MX" dirty="0"/>
              <a:t>Bibliografía</a:t>
            </a:r>
          </a:p>
          <a:p>
            <a:pPr marL="1165225" indent="-542925">
              <a:buFont typeface="Wingdings" pitchFamily="2" charset="2"/>
              <a:buChar char="q"/>
            </a:pPr>
            <a:r>
              <a:rPr lang="es-MX" dirty="0"/>
              <a:t>Anexo</a:t>
            </a:r>
          </a:p>
          <a:p>
            <a:pPr marL="1165225" indent="-542925">
              <a:buFont typeface="Wingdings" pitchFamily="2" charset="2"/>
              <a:buChar char="q"/>
            </a:pPr>
            <a:r>
              <a:rPr lang="es-MX" dirty="0"/>
              <a:t>Apéndices</a:t>
            </a:r>
          </a:p>
          <a:p>
            <a:pPr marL="0" indent="0">
              <a:buNone/>
            </a:pPr>
            <a:endParaRPr lang="es-MX" dirty="0"/>
          </a:p>
          <a:p>
            <a:pPr marL="0" indent="0">
              <a:buNone/>
            </a:pPr>
            <a:endParaRPr lang="es-MX" dirty="0"/>
          </a:p>
          <a:p>
            <a:pPr marL="0" indent="0">
              <a:buNone/>
            </a:pPr>
            <a:endParaRPr lang="es-MX" dirty="0"/>
          </a:p>
        </p:txBody>
      </p:sp>
      <p:sp>
        <p:nvSpPr>
          <p:cNvPr id="2" name="1 Título"/>
          <p:cNvSpPr>
            <a:spLocks noGrp="1"/>
          </p:cNvSpPr>
          <p:nvPr>
            <p:ph type="title"/>
          </p:nvPr>
        </p:nvSpPr>
        <p:spPr/>
        <p:txBody>
          <a:bodyPr/>
          <a:lstStyle/>
          <a:p>
            <a:pPr algn="l"/>
            <a:r>
              <a:rPr lang="es-MX" dirty="0"/>
              <a:t>h) Índice tentativo de la tesis</a:t>
            </a:r>
          </a:p>
        </p:txBody>
      </p:sp>
      <p:pic>
        <p:nvPicPr>
          <p:cNvPr id="29698" name="Picture 2" descr="http://www.dim.uchile.cl/~cmat/pagina/html_files/images/cronograma.gif"/>
          <p:cNvPicPr>
            <a:picLocks noChangeAspect="1" noChangeArrowheads="1"/>
          </p:cNvPicPr>
          <p:nvPr/>
        </p:nvPicPr>
        <p:blipFill>
          <a:blip r:embed="rId2" cstate="print"/>
          <a:srcRect/>
          <a:stretch>
            <a:fillRect/>
          </a:stretch>
        </p:blipFill>
        <p:spPr bwMode="auto">
          <a:xfrm>
            <a:off x="5772150" y="1857365"/>
            <a:ext cx="4895850" cy="4362451"/>
          </a:xfrm>
          <a:prstGeom prst="rect">
            <a:avLst/>
          </a:prstGeom>
          <a:noFill/>
        </p:spPr>
      </p:pic>
    </p:spTree>
  </p:cSld>
  <p:clrMapOvr>
    <a:masterClrMapping/>
  </p:clrMapOvr>
  <p:transition spd="slow">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Se refiere al uso de una gran diversidad de técnicas y herramientas que pueden ser utilizadas por el analista para desarrollar los sistemas de información. Esta recolección puede ser a través de:</a:t>
            </a:r>
          </a:p>
          <a:p>
            <a:pPr marL="809625" indent="-454025" algn="just">
              <a:buFont typeface="Wingdings" pitchFamily="2" charset="2"/>
              <a:buChar char="Ø"/>
            </a:pPr>
            <a:r>
              <a:rPr lang="es-MX" dirty="0"/>
              <a:t>Entrevista</a:t>
            </a:r>
          </a:p>
          <a:p>
            <a:pPr marL="809625" indent="-454025" algn="just">
              <a:buFont typeface="Wingdings" pitchFamily="2" charset="2"/>
              <a:buChar char="Ø"/>
            </a:pPr>
            <a:r>
              <a:rPr lang="es-MX" dirty="0"/>
              <a:t>Encuesta</a:t>
            </a:r>
          </a:p>
          <a:p>
            <a:pPr marL="809625" indent="-454025" algn="just">
              <a:buFont typeface="Wingdings" pitchFamily="2" charset="2"/>
              <a:buChar char="Ø"/>
            </a:pPr>
            <a:r>
              <a:rPr lang="es-MX" dirty="0"/>
              <a:t>Observación</a:t>
            </a:r>
          </a:p>
          <a:p>
            <a:pPr marL="809625" indent="-454025" algn="just">
              <a:buFont typeface="Wingdings" pitchFamily="2" charset="2"/>
              <a:buChar char="Ø"/>
            </a:pPr>
            <a:r>
              <a:rPr lang="es-MX" dirty="0"/>
              <a:t>Diagrama de flujo</a:t>
            </a:r>
          </a:p>
          <a:p>
            <a:pPr marL="809625" indent="-454025" algn="just">
              <a:buFont typeface="Wingdings" pitchFamily="2" charset="2"/>
              <a:buChar char="Ø"/>
            </a:pPr>
            <a:r>
              <a:rPr lang="es-MX" dirty="0"/>
              <a:t>Diccionario de datos</a:t>
            </a:r>
          </a:p>
        </p:txBody>
      </p:sp>
      <p:sp>
        <p:nvSpPr>
          <p:cNvPr id="2" name="1 Título"/>
          <p:cNvSpPr>
            <a:spLocks noGrp="1"/>
          </p:cNvSpPr>
          <p:nvPr>
            <p:ph type="title"/>
          </p:nvPr>
        </p:nvSpPr>
        <p:spPr/>
        <p:txBody>
          <a:bodyPr/>
          <a:lstStyle/>
          <a:p>
            <a:pPr algn="l"/>
            <a:r>
              <a:rPr lang="es-MX" dirty="0"/>
              <a:t>i) Recolección de datos</a:t>
            </a:r>
          </a:p>
        </p:txBody>
      </p:sp>
      <p:pic>
        <p:nvPicPr>
          <p:cNvPr id="28674" name="Picture 2" descr="http://www.cyberprensa.com/fotos/26/encuestas.gif"/>
          <p:cNvPicPr>
            <a:picLocks noChangeAspect="1" noChangeArrowheads="1"/>
          </p:cNvPicPr>
          <p:nvPr/>
        </p:nvPicPr>
        <p:blipFill>
          <a:blip r:embed="rId2" cstate="print"/>
          <a:srcRect/>
          <a:stretch>
            <a:fillRect/>
          </a:stretch>
        </p:blipFill>
        <p:spPr bwMode="auto">
          <a:xfrm>
            <a:off x="6453190" y="3143248"/>
            <a:ext cx="3643338" cy="2595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marL="0" indent="0" algn="just">
              <a:buNone/>
            </a:pPr>
            <a:r>
              <a:rPr lang="es-MX" dirty="0"/>
              <a:t>Si las herramientas de recolección usadas son defectuosas, hay que olvidarse del éxito de la investigación. El tratamiento estadístico no conseguirá el milagro de transformar datos de mala calidad en buenos resultado. Es por ello que deben validarse los instrumentos.</a:t>
            </a:r>
          </a:p>
          <a:p>
            <a:pPr marL="514350" indent="-514350" algn="just">
              <a:buFont typeface="+mj-lt"/>
              <a:buAutoNum type="arabicParenR"/>
            </a:pPr>
            <a:r>
              <a:rPr lang="es-MX" i="1" dirty="0"/>
              <a:t>Validación cualitativa: </a:t>
            </a:r>
            <a:r>
              <a:rPr lang="es-MX" dirty="0"/>
              <a:t>Se realiza cuando no hay expertos sobre el tema ni estudios preliminares; por ejemplo se reclutan 10 unidades de estudio a quienes se les hace un seguimiento durante un tiempo necesario; para identificar preliminarmente los distintos tópicos del cuestionario a plantear y sus resultados son sometidos a un análisis cualitativo de contenido. </a:t>
            </a:r>
          </a:p>
        </p:txBody>
      </p:sp>
      <p:sp>
        <p:nvSpPr>
          <p:cNvPr id="2" name="1 Título"/>
          <p:cNvSpPr>
            <a:spLocks noGrp="1"/>
          </p:cNvSpPr>
          <p:nvPr>
            <p:ph type="title"/>
          </p:nvPr>
        </p:nvSpPr>
        <p:spPr/>
        <p:txBody>
          <a:bodyPr>
            <a:normAutofit/>
          </a:bodyPr>
          <a:lstStyle/>
          <a:p>
            <a:pPr algn="l"/>
            <a:r>
              <a:rPr lang="es-MX" dirty="0"/>
              <a:t>5.3 Validación de instrumentos</a:t>
            </a:r>
          </a:p>
        </p:txBody>
      </p:sp>
      <p:pic>
        <p:nvPicPr>
          <p:cNvPr id="27650" name="Picture 2" descr="http://www.prodatos.com/images/encuestas1.jpg"/>
          <p:cNvPicPr>
            <a:picLocks noChangeAspect="1" noChangeArrowheads="1"/>
          </p:cNvPicPr>
          <p:nvPr/>
        </p:nvPicPr>
        <p:blipFill>
          <a:blip r:embed="rId2" cstate="print"/>
          <a:srcRect/>
          <a:stretch>
            <a:fillRect/>
          </a:stretch>
        </p:blipFill>
        <p:spPr bwMode="auto">
          <a:xfrm>
            <a:off x="6738942" y="5214950"/>
            <a:ext cx="3429024" cy="1443022"/>
          </a:xfrm>
          <a:prstGeom prst="rect">
            <a:avLst/>
          </a:prstGeom>
          <a:noFill/>
        </p:spPr>
      </p:pic>
    </p:spTree>
  </p:cSld>
  <p:clrMapOvr>
    <a:masterClrMapping/>
  </p:clrMapOvr>
  <p:transition spd="slow">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marL="514350" indent="-514350" algn="just">
              <a:buFont typeface="+mj-lt"/>
              <a:buAutoNum type="arabicParenR" startAt="2"/>
            </a:pPr>
            <a:r>
              <a:rPr lang="es-MX" i="1" dirty="0"/>
              <a:t>Validez de contenido (validación de expertos). </a:t>
            </a:r>
            <a:r>
              <a:rPr lang="es-MX" dirty="0"/>
              <a:t>El instrumento debe contener todos los aspectos o ítems del dominio de la variable que se está midiendo, y se construye de acuerdo con la teoría. Su finalidad es garantizar que el test constituye una muestra adecuada y representativa del contenido que éste pretende evaluar. </a:t>
            </a:r>
          </a:p>
          <a:p>
            <a:pPr marL="514350" indent="-514350" algn="just">
              <a:buFont typeface="+mj-lt"/>
              <a:buAutoNum type="arabicParenR" startAt="2"/>
            </a:pPr>
            <a:r>
              <a:rPr lang="es-MX" i="1" dirty="0"/>
              <a:t>Consistencia interna (Alfa de </a:t>
            </a:r>
            <a:r>
              <a:rPr lang="es-MX" i="1" dirty="0" err="1"/>
              <a:t>Cronbach</a:t>
            </a:r>
            <a:r>
              <a:rPr lang="es-MX" i="1" dirty="0"/>
              <a:t>). </a:t>
            </a:r>
            <a:r>
              <a:rPr lang="es-MX" dirty="0"/>
              <a:t>Es la fiabilidad en sentido estricto, y requiere de un </a:t>
            </a:r>
            <a:r>
              <a:rPr lang="es-MX" dirty="0" err="1"/>
              <a:t>pretest</a:t>
            </a:r>
            <a:r>
              <a:rPr lang="es-MX" dirty="0"/>
              <a:t> algunos autores la denominan Coherencia. Siendo un procedimiento estadístico se considera la naturaleza de las variables. </a:t>
            </a:r>
          </a:p>
          <a:p>
            <a:pPr marL="514350" indent="-514350" algn="just">
              <a:buFont typeface="+mj-lt"/>
              <a:buAutoNum type="arabicParenR" startAt="2"/>
            </a:pPr>
            <a:r>
              <a:rPr lang="es-MX" i="1" dirty="0"/>
              <a:t>Validez de criterio (Índice Kappa). </a:t>
            </a:r>
            <a:r>
              <a:rPr lang="es-MX" dirty="0"/>
              <a:t>Denominada también fiabilidad como equivalencia o también precisión: Se calcula con el índice KAPPA de Cohen. </a:t>
            </a:r>
            <a:endParaRPr lang="es-MX" i="1" dirty="0"/>
          </a:p>
          <a:p>
            <a:pPr marL="0" indent="0" algn="just">
              <a:buNone/>
            </a:pPr>
            <a:endParaRPr lang="es-MX" dirty="0"/>
          </a:p>
        </p:txBody>
      </p:sp>
      <p:sp>
        <p:nvSpPr>
          <p:cNvPr id="2" name="1 Título"/>
          <p:cNvSpPr>
            <a:spLocks noGrp="1"/>
          </p:cNvSpPr>
          <p:nvPr>
            <p:ph type="title"/>
          </p:nvPr>
        </p:nvSpPr>
        <p:spPr/>
        <p:txBody>
          <a:bodyPr/>
          <a:lstStyle/>
          <a:p>
            <a:pPr algn="l"/>
            <a:r>
              <a:rPr lang="es-MX" dirty="0"/>
              <a:t>5.3 Validación de instrumentos</a:t>
            </a:r>
          </a:p>
        </p:txBody>
      </p:sp>
    </p:spTree>
  </p:cSld>
  <p:clrMapOvr>
    <a:masterClrMapping/>
  </p:clrMapOvr>
  <p:transition spd="slow">
    <p:circl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lgn="just">
              <a:buFont typeface="+mj-lt"/>
              <a:buAutoNum type="arabicParenR" startAt="5"/>
            </a:pPr>
            <a:r>
              <a:rPr lang="es-MX" i="1" dirty="0"/>
              <a:t>Validez de Constructo (Rotación de </a:t>
            </a:r>
            <a:r>
              <a:rPr lang="es-MX" i="1" dirty="0" err="1"/>
              <a:t>Varimax</a:t>
            </a:r>
            <a:r>
              <a:rPr lang="es-MX" i="1" dirty="0"/>
              <a:t>). </a:t>
            </a:r>
            <a:r>
              <a:rPr lang="es-MX" dirty="0"/>
              <a:t>Se utiliza cuando no se cuenta con un criterio o estándar,</a:t>
            </a:r>
            <a:r>
              <a:rPr lang="es-MX" i="1" dirty="0"/>
              <a:t> </a:t>
            </a:r>
            <a:r>
              <a:rPr lang="es-MX" dirty="0"/>
              <a:t>el procedimiento consiste en aplicar el instrumento a dos o más grupos y ver si discrimina. Para ello hay que contar con una estructura Factorial del cuestionario.</a:t>
            </a:r>
          </a:p>
          <a:p>
            <a:pPr marL="514350" indent="-514350" algn="just">
              <a:buFont typeface="+mj-lt"/>
              <a:buAutoNum type="arabicParenR" startAt="5"/>
            </a:pPr>
            <a:r>
              <a:rPr lang="es-MX" i="1" dirty="0"/>
              <a:t>Estabilidad (ANOVA). </a:t>
            </a:r>
            <a:r>
              <a:rPr lang="es-MX" dirty="0"/>
              <a:t>La Estabilidad o confiabilidad se refiere a la confianza que se concede a los datos; requiere de un </a:t>
            </a:r>
            <a:r>
              <a:rPr lang="es-MX" dirty="0" err="1"/>
              <a:t>retest</a:t>
            </a:r>
            <a:r>
              <a:rPr lang="es-MX" dirty="0"/>
              <a:t> en condiciones similares a la primera evaluación y está relacionada con la estabilidad o constancia test-</a:t>
            </a:r>
            <a:r>
              <a:rPr lang="es-MX" dirty="0" err="1"/>
              <a:t>retest</a:t>
            </a:r>
            <a:r>
              <a:rPr lang="es-MX" dirty="0"/>
              <a:t>. </a:t>
            </a:r>
          </a:p>
          <a:p>
            <a:pPr marL="0" indent="0" algn="just">
              <a:buNone/>
            </a:pPr>
            <a:endParaRPr lang="es-MX" dirty="0"/>
          </a:p>
        </p:txBody>
      </p:sp>
      <p:sp>
        <p:nvSpPr>
          <p:cNvPr id="2" name="1 Título"/>
          <p:cNvSpPr>
            <a:spLocks noGrp="1"/>
          </p:cNvSpPr>
          <p:nvPr>
            <p:ph type="title"/>
          </p:nvPr>
        </p:nvSpPr>
        <p:spPr/>
        <p:txBody>
          <a:bodyPr/>
          <a:lstStyle/>
          <a:p>
            <a:pPr algn="l"/>
            <a:r>
              <a:rPr lang="es-MX" dirty="0"/>
              <a:t>5.3 Validación de instrumentos</a:t>
            </a:r>
          </a:p>
        </p:txBody>
      </p:sp>
      <p:pic>
        <p:nvPicPr>
          <p:cNvPr id="13314" name="Picture 2" descr="http://www.eltallerdezenon.com/PV/pvinternac/padinEstabilidad.jpg"/>
          <p:cNvPicPr>
            <a:picLocks noChangeAspect="1" noChangeArrowheads="1"/>
          </p:cNvPicPr>
          <p:nvPr/>
        </p:nvPicPr>
        <p:blipFill>
          <a:blip r:embed="rId2" cstate="print"/>
          <a:srcRect/>
          <a:stretch>
            <a:fillRect/>
          </a:stretch>
        </p:blipFill>
        <p:spPr bwMode="auto">
          <a:xfrm>
            <a:off x="6310314" y="5286388"/>
            <a:ext cx="4071966" cy="1571612"/>
          </a:xfrm>
          <a:prstGeom prst="rect">
            <a:avLst/>
          </a:prstGeom>
          <a:noFill/>
        </p:spPr>
      </p:pic>
    </p:spTree>
  </p:cSld>
  <p:clrMapOvr>
    <a:masterClrMapping/>
  </p:clrMapOvr>
  <p:transition spd="slow">
    <p:circl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MX" dirty="0"/>
              <a:t>Cuando se diseña un instrumento de medición (encuesta, entrevista, etc.) se aplica una prueba piloto, que consiste en la aplicación de algunos instrumentos al segmento de interés. Su propósito es verificar si el instrumento ha sido correctamente elaborado y si es claro para todos los que están relacionados. Además se verifica el tiempo que toma su aplicación.</a:t>
            </a:r>
          </a:p>
        </p:txBody>
      </p:sp>
      <p:sp>
        <p:nvSpPr>
          <p:cNvPr id="2" name="1 Título"/>
          <p:cNvSpPr>
            <a:spLocks noGrp="1"/>
          </p:cNvSpPr>
          <p:nvPr>
            <p:ph type="title"/>
          </p:nvPr>
        </p:nvSpPr>
        <p:spPr/>
        <p:txBody>
          <a:bodyPr>
            <a:normAutofit/>
          </a:bodyPr>
          <a:lstStyle/>
          <a:p>
            <a:pPr algn="l"/>
            <a:r>
              <a:rPr lang="es-MX" dirty="0"/>
              <a:t>5.3.1 Prueba piloto</a:t>
            </a:r>
          </a:p>
        </p:txBody>
      </p:sp>
      <p:pic>
        <p:nvPicPr>
          <p:cNvPr id="26626" name="Picture 2" descr="http://www.integralocal.es/upload/Image/Noticias/Mayo/encuesta.gif"/>
          <p:cNvPicPr>
            <a:picLocks noChangeAspect="1" noChangeArrowheads="1"/>
          </p:cNvPicPr>
          <p:nvPr/>
        </p:nvPicPr>
        <p:blipFill>
          <a:blip r:embed="rId2" cstate="print"/>
          <a:srcRect/>
          <a:stretch>
            <a:fillRect/>
          </a:stretch>
        </p:blipFill>
        <p:spPr bwMode="auto">
          <a:xfrm>
            <a:off x="7096132" y="142852"/>
            <a:ext cx="3071834" cy="1285884"/>
          </a:xfrm>
          <a:prstGeom prst="rect">
            <a:avLst/>
          </a:prstGeom>
          <a:noFill/>
        </p:spPr>
      </p:pic>
      <p:pic>
        <p:nvPicPr>
          <p:cNvPr id="26628" name="Picture 4" descr="http://4.bp.blogspot.com/_CjHSRjSxGkI/SJoBhK5TfwI/AAAAAAAAAZ0/IQfaXDMDPms/s320/encuesta.jpg"/>
          <p:cNvPicPr>
            <a:picLocks noChangeAspect="1" noChangeArrowheads="1"/>
          </p:cNvPicPr>
          <p:nvPr/>
        </p:nvPicPr>
        <p:blipFill>
          <a:blip r:embed="rId3" cstate="print"/>
          <a:srcRect/>
          <a:stretch>
            <a:fillRect/>
          </a:stretch>
        </p:blipFill>
        <p:spPr bwMode="auto">
          <a:xfrm>
            <a:off x="7739075" y="4929199"/>
            <a:ext cx="2357454" cy="1785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630" name="Picture 6" descr="http://lafarolera.files.wordpress.com/2008/06/encuesta_1.jpg"/>
          <p:cNvPicPr>
            <a:picLocks noChangeAspect="1" noChangeArrowheads="1"/>
          </p:cNvPicPr>
          <p:nvPr/>
        </p:nvPicPr>
        <p:blipFill>
          <a:blip r:embed="rId4" cstate="print"/>
          <a:srcRect/>
          <a:stretch>
            <a:fillRect/>
          </a:stretch>
        </p:blipFill>
        <p:spPr bwMode="auto">
          <a:xfrm>
            <a:off x="5167306" y="4857761"/>
            <a:ext cx="2590800" cy="1895469"/>
          </a:xfrm>
          <a:prstGeom prst="rect">
            <a:avLst/>
          </a:prstGeom>
          <a:ln>
            <a:noFill/>
          </a:ln>
          <a:effectLst>
            <a:softEdge rad="112500"/>
          </a:effectLst>
        </p:spPr>
      </p:pic>
    </p:spTree>
  </p:cSld>
  <p:clrMapOvr>
    <a:masterClrMapping/>
  </p:clrMapOvr>
  <p:transition spd="slow">
    <p:circl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MX" dirty="0"/>
              <a:t>La evaluación de resultados consiste en el sometimiento de los datos a medidas estadísticas. Esto puede realizarse con programas de cómputo.</a:t>
            </a:r>
          </a:p>
          <a:p>
            <a:pPr marL="0" indent="0" algn="just">
              <a:buNone/>
            </a:pPr>
            <a:r>
              <a:rPr lang="es-MX" dirty="0"/>
              <a:t>La evaluación de los resultados nos facilitará el análisis de los mismos para luego poder realizar las conclusiones pertinentes. </a:t>
            </a:r>
          </a:p>
        </p:txBody>
      </p:sp>
      <p:sp>
        <p:nvSpPr>
          <p:cNvPr id="2" name="1 Título"/>
          <p:cNvSpPr>
            <a:spLocks noGrp="1"/>
          </p:cNvSpPr>
          <p:nvPr>
            <p:ph type="title"/>
          </p:nvPr>
        </p:nvSpPr>
        <p:spPr/>
        <p:txBody>
          <a:bodyPr>
            <a:normAutofit/>
          </a:bodyPr>
          <a:lstStyle/>
          <a:p>
            <a:pPr algn="l"/>
            <a:r>
              <a:rPr lang="es-MX" dirty="0"/>
              <a:t>5.3.2 Evaluación de resultados</a:t>
            </a:r>
          </a:p>
        </p:txBody>
      </p:sp>
      <p:pic>
        <p:nvPicPr>
          <p:cNvPr id="25602" name="Picture 2" descr="http://www.mapaire.com.ar/fotos%20pagina/fotos/graficos_encuestas.gif"/>
          <p:cNvPicPr>
            <a:picLocks noChangeAspect="1" noChangeArrowheads="1"/>
          </p:cNvPicPr>
          <p:nvPr/>
        </p:nvPicPr>
        <p:blipFill>
          <a:blip r:embed="rId2" cstate="print"/>
          <a:srcRect/>
          <a:stretch>
            <a:fillRect/>
          </a:stretch>
        </p:blipFill>
        <p:spPr bwMode="auto">
          <a:xfrm>
            <a:off x="5095868" y="4429132"/>
            <a:ext cx="4714908" cy="1995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Cinta hacia arriba">
            <a:hlinkClick r:id="rId3"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714489"/>
            <a:ext cx="8229600" cy="4525963"/>
          </a:xfrm>
        </p:spPr>
        <p:txBody>
          <a:bodyPr/>
          <a:lstStyle/>
          <a:p>
            <a:pPr>
              <a:buNone/>
            </a:pPr>
            <a:r>
              <a:rPr lang="es-MX" dirty="0"/>
              <a:t>6.1 Elaboración del documento</a:t>
            </a:r>
          </a:p>
          <a:p>
            <a:pPr>
              <a:buNone/>
            </a:pPr>
            <a:r>
              <a:rPr lang="es-MX" dirty="0"/>
              <a:t>		6.1.1 Introducción</a:t>
            </a:r>
          </a:p>
          <a:p>
            <a:pPr>
              <a:buNone/>
            </a:pPr>
            <a:r>
              <a:rPr lang="es-MX" dirty="0"/>
              <a:t>		6.1.2 Marco Teórico – Referencial </a:t>
            </a:r>
          </a:p>
          <a:p>
            <a:pPr>
              <a:buNone/>
            </a:pPr>
            <a:r>
              <a:rPr lang="es-MX" dirty="0"/>
              <a:t>		6.1.3 Abordaje metodológico</a:t>
            </a:r>
          </a:p>
          <a:p>
            <a:pPr>
              <a:buNone/>
            </a:pPr>
            <a:r>
              <a:rPr lang="es-MX" dirty="0"/>
              <a:t>		6.1.4 Resultados</a:t>
            </a:r>
          </a:p>
          <a:p>
            <a:pPr>
              <a:buNone/>
            </a:pPr>
            <a:r>
              <a:rPr lang="es-MX" dirty="0"/>
              <a:t>		6.1.5 Análisis y conclusiones</a:t>
            </a:r>
          </a:p>
          <a:p>
            <a:pPr>
              <a:buNone/>
            </a:pPr>
            <a:r>
              <a:rPr lang="es-MX" dirty="0"/>
              <a:t>		6.1.6 Fuentes de información</a:t>
            </a:r>
          </a:p>
        </p:txBody>
      </p:sp>
      <p:sp>
        <p:nvSpPr>
          <p:cNvPr id="2" name="1 Título"/>
          <p:cNvSpPr>
            <a:spLocks noGrp="1"/>
          </p:cNvSpPr>
          <p:nvPr>
            <p:ph type="title"/>
          </p:nvPr>
        </p:nvSpPr>
        <p:spPr/>
        <p:txBody>
          <a:bodyPr/>
          <a:lstStyle/>
          <a:p>
            <a:pPr algn="ctr"/>
            <a:r>
              <a:rPr lang="es-MX" dirty="0"/>
              <a:t>6. REPORTE FINAL</a:t>
            </a:r>
          </a:p>
        </p:txBody>
      </p:sp>
      <p:sp>
        <p:nvSpPr>
          <p:cNvPr id="5" name="4 Bisel">
            <a:hlinkClick r:id="" action="ppaction://hlinkshowjump?jump=nextslide" highlightClick="1"/>
          </p:cNvPr>
          <p:cNvSpPr/>
          <p:nvPr/>
        </p:nvSpPr>
        <p:spPr>
          <a:xfrm>
            <a:off x="9167834" y="2214554"/>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Bisel">
            <a:hlinkClick r:id="rId2" action="ppaction://hlinksldjump" highlightClick="1"/>
          </p:cNvPr>
          <p:cNvSpPr/>
          <p:nvPr/>
        </p:nvSpPr>
        <p:spPr>
          <a:xfrm>
            <a:off x="9167834" y="2714620"/>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Bisel">
            <a:hlinkClick r:id="rId3" action="ppaction://hlinksldjump" highlightClick="1"/>
          </p:cNvPr>
          <p:cNvSpPr/>
          <p:nvPr/>
        </p:nvSpPr>
        <p:spPr>
          <a:xfrm>
            <a:off x="9167834" y="321468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Bisel">
            <a:hlinkClick r:id="rId4" action="ppaction://hlinksldjump" highlightClick="1"/>
          </p:cNvPr>
          <p:cNvSpPr/>
          <p:nvPr/>
        </p:nvSpPr>
        <p:spPr>
          <a:xfrm>
            <a:off x="9167834" y="3714752"/>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Bisel">
            <a:hlinkClick r:id="rId5" action="ppaction://hlinksldjump" highlightClick="1"/>
          </p:cNvPr>
          <p:cNvSpPr/>
          <p:nvPr/>
        </p:nvSpPr>
        <p:spPr>
          <a:xfrm>
            <a:off x="9167834" y="4214818"/>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0" name="9 Bisel">
            <a:hlinkClick r:id="rId6" action="ppaction://hlinksldjump" highlightClick="1"/>
          </p:cNvPr>
          <p:cNvSpPr/>
          <p:nvPr/>
        </p:nvSpPr>
        <p:spPr>
          <a:xfrm>
            <a:off x="9167834" y="4643446"/>
            <a:ext cx="357190" cy="214314"/>
          </a:xfrm>
          <a:prstGeom prst="bevel">
            <a:avLst/>
          </a:prstGeom>
          <a:solidFill>
            <a:schemeClr val="bg2">
              <a:lumMod val="50000"/>
            </a:schemeClr>
          </a:solidFill>
          <a:ln w="6350">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1" name="10 Cinta hacia arriba">
            <a:hlinkClick r:id="rId7"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30"/>
            <a:ext cx="8229600" cy="2376299"/>
          </a:xfrm>
        </p:spPr>
        <p:txBody>
          <a:bodyPr>
            <a:normAutofit lnSpcReduction="10000"/>
          </a:bodyPr>
          <a:lstStyle/>
          <a:p>
            <a:pPr marL="0" indent="0" algn="just">
              <a:buNone/>
            </a:pPr>
            <a:r>
              <a:rPr lang="es-MX" dirty="0"/>
              <a:t>Es una aproximación crítica a la realidad apoyándose en el método científico que, fundamentalmente trata de percibir y explicar desde lo esencial hasta lo más prosaico, el porqué de las cosas y su devenir, o al menos tiende a este fin.</a:t>
            </a:r>
          </a:p>
        </p:txBody>
      </p:sp>
      <p:sp>
        <p:nvSpPr>
          <p:cNvPr id="2" name="1 Título"/>
          <p:cNvSpPr>
            <a:spLocks noGrp="1"/>
          </p:cNvSpPr>
          <p:nvPr>
            <p:ph type="title"/>
          </p:nvPr>
        </p:nvSpPr>
        <p:spPr/>
        <p:txBody>
          <a:bodyPr/>
          <a:lstStyle/>
          <a:p>
            <a:pPr algn="l"/>
            <a:r>
              <a:rPr lang="es-MX" dirty="0"/>
              <a:t>1.1.2 Conocimiento científico</a:t>
            </a:r>
          </a:p>
        </p:txBody>
      </p:sp>
      <p:sp>
        <p:nvSpPr>
          <p:cNvPr id="4" name="3 CuadroTexto"/>
          <p:cNvSpPr txBox="1"/>
          <p:nvPr/>
        </p:nvSpPr>
        <p:spPr>
          <a:xfrm>
            <a:off x="2024034" y="4000504"/>
            <a:ext cx="4786346" cy="2123658"/>
          </a:xfrm>
          <a:prstGeom prst="rect">
            <a:avLst/>
          </a:prstGeom>
          <a:noFill/>
        </p:spPr>
        <p:txBody>
          <a:bodyPr wrap="square" rtlCol="0">
            <a:spAutoFit/>
          </a:bodyPr>
          <a:lstStyle/>
          <a:p>
            <a:pPr algn="just"/>
            <a:r>
              <a:rPr lang="es-MX" sz="2200" dirty="0"/>
              <a:t>Para la Real Academia Española, conocer es tener noción, por el ejercicio de las facultades, de la naturaleza, cualidades y relaciones de las cosas.</a:t>
            </a:r>
          </a:p>
          <a:p>
            <a:pPr algn="just"/>
            <a:endParaRPr lang="es-MX" sz="2200" dirty="0"/>
          </a:p>
        </p:txBody>
      </p:sp>
      <p:pic>
        <p:nvPicPr>
          <p:cNvPr id="86017" name="Picture 1"/>
          <p:cNvPicPr>
            <a:picLocks noChangeAspect="1" noChangeArrowheads="1"/>
          </p:cNvPicPr>
          <p:nvPr/>
        </p:nvPicPr>
        <p:blipFill>
          <a:blip r:embed="rId2" cstate="print"/>
          <a:srcRect/>
          <a:stretch>
            <a:fillRect/>
          </a:stretch>
        </p:blipFill>
        <p:spPr bwMode="auto">
          <a:xfrm>
            <a:off x="7024695" y="3457576"/>
            <a:ext cx="3419475" cy="3400425"/>
          </a:xfrm>
          <a:prstGeom prst="rect">
            <a:avLst/>
          </a:prstGeom>
          <a:noFill/>
          <a:ln w="9525">
            <a:noFill/>
            <a:miter lim="800000"/>
            <a:headEnd/>
            <a:tailEnd/>
          </a:ln>
          <a:effectLst/>
        </p:spPr>
      </p:pic>
    </p:spTree>
  </p:cSld>
  <p:clrMapOvr>
    <a:masterClrMapping/>
  </p:clrMapOvr>
  <p:transition spd="slow">
    <p:circl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857365"/>
            <a:ext cx="8229600" cy="4525963"/>
          </a:xfrm>
        </p:spPr>
        <p:txBody>
          <a:bodyPr>
            <a:normAutofit fontScale="92500" lnSpcReduction="10000"/>
          </a:bodyPr>
          <a:lstStyle/>
          <a:p>
            <a:pPr marL="0" indent="0" algn="just">
              <a:buNone/>
            </a:pPr>
            <a:r>
              <a:rPr lang="es-MX" dirty="0"/>
              <a:t>Este apartado incluye:</a:t>
            </a:r>
          </a:p>
          <a:p>
            <a:pPr marL="0" indent="0" algn="just">
              <a:buFont typeface="Wingdings" pitchFamily="2" charset="2"/>
              <a:buChar char="Ø"/>
            </a:pPr>
            <a:r>
              <a:rPr lang="es-MX" dirty="0"/>
              <a:t> Los antecedentes (brevemente tratados de manera concreta y específica).</a:t>
            </a:r>
          </a:p>
          <a:p>
            <a:pPr marL="0" indent="0" algn="just">
              <a:buFont typeface="Wingdings" pitchFamily="2" charset="2"/>
              <a:buChar char="Ø"/>
            </a:pPr>
            <a:r>
              <a:rPr lang="es-MX" dirty="0"/>
              <a:t> El planteamiento del problema (objetivos y preguntas de investigación, así como la justificación del estudio).</a:t>
            </a:r>
          </a:p>
          <a:p>
            <a:pPr marL="0" indent="0" algn="just">
              <a:buFont typeface="Wingdings" pitchFamily="2" charset="2"/>
              <a:buChar char="Ø"/>
            </a:pPr>
            <a:r>
              <a:rPr lang="es-MX" dirty="0"/>
              <a:t> El contexto de la investigación (cómo y dónde se realizó).</a:t>
            </a:r>
          </a:p>
          <a:p>
            <a:pPr marL="0" indent="0" algn="just">
              <a:buFont typeface="Wingdings" pitchFamily="2" charset="2"/>
              <a:buChar char="Ø"/>
            </a:pPr>
            <a:r>
              <a:rPr lang="es-MX" dirty="0"/>
              <a:t> Las variables y los términos de la investigación.</a:t>
            </a:r>
          </a:p>
          <a:p>
            <a:pPr marL="0" indent="0" algn="just">
              <a:buFont typeface="Wingdings" pitchFamily="2" charset="2"/>
              <a:buChar char="Ø"/>
            </a:pPr>
            <a:r>
              <a:rPr lang="es-MX" dirty="0"/>
              <a:t> Definiciones conceptuales y operacionales.</a:t>
            </a:r>
          </a:p>
          <a:p>
            <a:pPr marL="0" indent="0" algn="just">
              <a:buFont typeface="Wingdings" pitchFamily="2" charset="2"/>
              <a:buChar char="Ø"/>
            </a:pPr>
            <a:r>
              <a:rPr lang="es-MX" dirty="0"/>
              <a:t> Limitaciones de la investigación.</a:t>
            </a:r>
          </a:p>
        </p:txBody>
      </p:sp>
      <p:sp>
        <p:nvSpPr>
          <p:cNvPr id="2" name="1 Título"/>
          <p:cNvSpPr>
            <a:spLocks noGrp="1"/>
          </p:cNvSpPr>
          <p:nvPr>
            <p:ph type="title"/>
          </p:nvPr>
        </p:nvSpPr>
        <p:spPr>
          <a:xfrm>
            <a:off x="1952596" y="428604"/>
            <a:ext cx="8229600" cy="1143000"/>
          </a:xfrm>
        </p:spPr>
        <p:txBody>
          <a:bodyPr/>
          <a:lstStyle/>
          <a:p>
            <a:pPr algn="l"/>
            <a:r>
              <a:rPr lang="es-MX" dirty="0"/>
              <a:t>6.1.1 Introducción</a:t>
            </a:r>
          </a:p>
        </p:txBody>
      </p:sp>
      <p:pic>
        <p:nvPicPr>
          <p:cNvPr id="23554" name="Picture 2" descr="http://www.palabrasencantadas.com/wp-content/uploads/2009/04/libro.gif"/>
          <p:cNvPicPr>
            <a:picLocks noChangeAspect="1" noChangeArrowheads="1"/>
          </p:cNvPicPr>
          <p:nvPr/>
        </p:nvPicPr>
        <p:blipFill>
          <a:blip r:embed="rId2" cstate="print"/>
          <a:srcRect/>
          <a:stretch>
            <a:fillRect/>
          </a:stretch>
        </p:blipFill>
        <p:spPr bwMode="auto">
          <a:xfrm>
            <a:off x="6953256" y="142852"/>
            <a:ext cx="3214710" cy="2143140"/>
          </a:xfrm>
          <a:prstGeom prst="rect">
            <a:avLst/>
          </a:prstGeom>
          <a:noFill/>
        </p:spPr>
      </p:pic>
    </p:spTree>
  </p:cSld>
  <p:clrMapOvr>
    <a:masterClrMapping/>
  </p:clrMapOvr>
  <p:transition spd="slow">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071547"/>
            <a:ext cx="8229600" cy="4525963"/>
          </a:xfrm>
        </p:spPr>
        <p:txBody>
          <a:bodyPr>
            <a:normAutofit fontScale="85000" lnSpcReduction="20000"/>
          </a:bodyPr>
          <a:lstStyle/>
          <a:p>
            <a:pPr marL="0" indent="0" algn="just">
              <a:buNone/>
            </a:pPr>
            <a:r>
              <a:rPr lang="es-MX" dirty="0"/>
              <a:t>Es aquí en donde se comenta la utilidad del estudio para el campo profesional.</a:t>
            </a:r>
          </a:p>
          <a:p>
            <a:pPr marL="0" indent="0" algn="just">
              <a:buNone/>
            </a:pPr>
            <a:r>
              <a:rPr lang="es-MX" dirty="0" err="1"/>
              <a:t>Creswell</a:t>
            </a:r>
            <a:r>
              <a:rPr lang="es-MX" dirty="0"/>
              <a:t> le denomina el planteamiento del problema y agrega las hipótesis. </a:t>
            </a:r>
          </a:p>
          <a:p>
            <a:pPr marL="0" indent="0" algn="just">
              <a:buNone/>
            </a:pPr>
            <a:r>
              <a:rPr lang="es-MX" dirty="0" err="1"/>
              <a:t>Laflen</a:t>
            </a:r>
            <a:r>
              <a:rPr lang="es-MX" dirty="0"/>
              <a:t> recomienda las siguientes preguntas con el fin de elaborar la introducción:</a:t>
            </a:r>
          </a:p>
          <a:p>
            <a:pPr marL="514350" indent="-336550" algn="just">
              <a:buFont typeface="Wingdings" pitchFamily="2" charset="2"/>
              <a:buChar char="Ø"/>
            </a:pPr>
            <a:r>
              <a:rPr lang="es-MX" dirty="0"/>
              <a:t>¿Qué descubrió o probó la investigación?</a:t>
            </a:r>
          </a:p>
          <a:p>
            <a:pPr marL="514350" indent="-336550" algn="just">
              <a:buFont typeface="Wingdings" pitchFamily="2" charset="2"/>
              <a:buChar char="Ø"/>
            </a:pPr>
            <a:r>
              <a:rPr lang="es-MX" dirty="0"/>
              <a:t>¿En qué clase de problemas se trabajó, cómo se trabajó y porqué se trabajó de cierta manera?</a:t>
            </a:r>
          </a:p>
          <a:p>
            <a:pPr marL="514350" indent="-336550" algn="just">
              <a:buFont typeface="Wingdings" pitchFamily="2" charset="2"/>
              <a:buChar char="Ø"/>
            </a:pPr>
            <a:r>
              <a:rPr lang="es-MX" dirty="0"/>
              <a:t>¿Qué motivó el estudio?</a:t>
            </a:r>
          </a:p>
          <a:p>
            <a:pPr marL="514350" indent="-336550" algn="just">
              <a:buFont typeface="Wingdings" pitchFamily="2" charset="2"/>
              <a:buChar char="Ø"/>
            </a:pPr>
            <a:r>
              <a:rPr lang="es-MX" dirty="0"/>
              <a:t>¿Por qué se escribe el reporte?</a:t>
            </a:r>
          </a:p>
          <a:p>
            <a:pPr marL="514350" indent="-336550" algn="just">
              <a:buFont typeface="Wingdings" pitchFamily="2" charset="2"/>
              <a:buChar char="Ø"/>
            </a:pPr>
            <a:r>
              <a:rPr lang="es-MX" dirty="0"/>
              <a:t>¿Qué debe saber o entender el lector al terminar de leer el reporte?</a:t>
            </a:r>
          </a:p>
        </p:txBody>
      </p:sp>
      <p:sp>
        <p:nvSpPr>
          <p:cNvPr id="2" name="1 Título"/>
          <p:cNvSpPr>
            <a:spLocks noGrp="1"/>
          </p:cNvSpPr>
          <p:nvPr>
            <p:ph type="title"/>
          </p:nvPr>
        </p:nvSpPr>
        <p:spPr>
          <a:xfrm>
            <a:off x="2024034" y="142852"/>
            <a:ext cx="8229600" cy="1143000"/>
          </a:xfrm>
        </p:spPr>
        <p:txBody>
          <a:bodyPr/>
          <a:lstStyle/>
          <a:p>
            <a:pPr algn="l"/>
            <a:r>
              <a:rPr lang="es-MX" dirty="0"/>
              <a:t>6.1.1 Introducción</a:t>
            </a:r>
          </a:p>
        </p:txBody>
      </p:sp>
      <p:pic>
        <p:nvPicPr>
          <p:cNvPr id="22530" name="Picture 2" descr="http://www.javivicente.com/wp-content/uploads/2006/04/Quijote%20y%20libro.jpg"/>
          <p:cNvPicPr>
            <a:picLocks noChangeAspect="1" noChangeArrowheads="1"/>
          </p:cNvPicPr>
          <p:nvPr/>
        </p:nvPicPr>
        <p:blipFill>
          <a:blip r:embed="rId2" cstate="print"/>
          <a:srcRect/>
          <a:stretch>
            <a:fillRect/>
          </a:stretch>
        </p:blipFill>
        <p:spPr bwMode="auto">
          <a:xfrm>
            <a:off x="5095868" y="4857761"/>
            <a:ext cx="5334000" cy="1647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10116" y="1428737"/>
            <a:ext cx="5614998" cy="4525963"/>
          </a:xfrm>
        </p:spPr>
        <p:txBody>
          <a:bodyPr>
            <a:normAutofit fontScale="92500" lnSpcReduction="20000"/>
          </a:bodyPr>
          <a:lstStyle/>
          <a:p>
            <a:pPr marL="0" indent="0" algn="just">
              <a:buNone/>
            </a:pPr>
            <a:r>
              <a:rPr lang="es-MX" dirty="0"/>
              <a:t>Es la revisión de la literatura. Aquí se incluyen y se comentan las teorías que se manejaron y los estudios previos que fueron relacionados con el planteamiento, se hace un sumario de los temas y hallazgos más importantes en el pasado y se señala cómo el estudio amplió la literatura actual.</a:t>
            </a:r>
          </a:p>
          <a:p>
            <a:pPr marL="0" indent="0" algn="just">
              <a:buNone/>
            </a:pPr>
            <a:r>
              <a:rPr lang="es-MX" dirty="0"/>
              <a:t>Debe responder a la pregunta: </a:t>
            </a:r>
          </a:p>
          <a:p>
            <a:pPr marL="0" indent="0" algn="just">
              <a:buNone/>
            </a:pPr>
            <a:r>
              <a:rPr lang="es-MX" dirty="0"/>
              <a:t>¿Dónde estamos ubicados actualmente en cuanto al conocimiento referente a nuestras preguntas y objetivos?</a:t>
            </a:r>
          </a:p>
        </p:txBody>
      </p:sp>
      <p:sp>
        <p:nvSpPr>
          <p:cNvPr id="2" name="1 Título"/>
          <p:cNvSpPr>
            <a:spLocks noGrp="1"/>
          </p:cNvSpPr>
          <p:nvPr>
            <p:ph type="title"/>
          </p:nvPr>
        </p:nvSpPr>
        <p:spPr/>
        <p:txBody>
          <a:bodyPr>
            <a:normAutofit/>
          </a:bodyPr>
          <a:lstStyle/>
          <a:p>
            <a:pPr algn="l"/>
            <a:r>
              <a:rPr lang="es-MX" dirty="0"/>
              <a:t>6.1.2 Marco Teórico – Referencial</a:t>
            </a:r>
          </a:p>
        </p:txBody>
      </p:sp>
      <p:pic>
        <p:nvPicPr>
          <p:cNvPr id="21508" name="Picture 4" descr="http://blog.pucp.edu.pe/media/1592/20080402-libro_jw.jpg"/>
          <p:cNvPicPr>
            <a:picLocks noChangeAspect="1" noChangeArrowheads="1"/>
          </p:cNvPicPr>
          <p:nvPr/>
        </p:nvPicPr>
        <p:blipFill>
          <a:blip r:embed="rId2" cstate="print"/>
          <a:srcRect/>
          <a:stretch>
            <a:fillRect/>
          </a:stretch>
        </p:blipFill>
        <p:spPr bwMode="auto">
          <a:xfrm>
            <a:off x="1809720" y="1428736"/>
            <a:ext cx="2881306" cy="4286280"/>
          </a:xfrm>
          <a:prstGeom prst="rect">
            <a:avLst/>
          </a:prstGeom>
          <a:noFill/>
        </p:spPr>
      </p:pic>
    </p:spTree>
  </p:cSld>
  <p:clrMapOvr>
    <a:masterClrMapping/>
  </p:clrMapOvr>
  <p:transition spd="slow">
    <p:circl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596" y="1142984"/>
            <a:ext cx="8229600" cy="3786214"/>
          </a:xfrm>
        </p:spPr>
        <p:txBody>
          <a:bodyPr>
            <a:normAutofit fontScale="77500" lnSpcReduction="20000"/>
          </a:bodyPr>
          <a:lstStyle/>
          <a:p>
            <a:pPr marL="0" indent="0" algn="just">
              <a:buNone/>
            </a:pPr>
            <a:r>
              <a:rPr lang="es-MX" dirty="0"/>
              <a:t>Esta parte del reporte describe cómo fue llevada a cabo la investigación, e incluye:</a:t>
            </a:r>
          </a:p>
          <a:p>
            <a:pPr marL="0" indent="0" algn="just">
              <a:buFont typeface="Wingdings" pitchFamily="2" charset="2"/>
              <a:buChar char="Ø"/>
            </a:pPr>
            <a:r>
              <a:rPr lang="es-MX" dirty="0"/>
              <a:t> Enfoque (cuantitativo, cualitativo o mixto)</a:t>
            </a:r>
          </a:p>
          <a:p>
            <a:pPr marL="0" indent="0" algn="just">
              <a:buFont typeface="Wingdings" pitchFamily="2" charset="2"/>
              <a:buChar char="Ø"/>
            </a:pPr>
            <a:r>
              <a:rPr lang="es-MX" dirty="0"/>
              <a:t> Contexto de la investigación (lugar o sitio y tiempo)</a:t>
            </a:r>
          </a:p>
          <a:p>
            <a:pPr marL="0" indent="0" algn="just">
              <a:buFont typeface="Wingdings" pitchFamily="2" charset="2"/>
              <a:buChar char="Ø"/>
            </a:pPr>
            <a:r>
              <a:rPr lang="es-MX" dirty="0"/>
              <a:t> Caso, universo y muestra tipo</a:t>
            </a:r>
          </a:p>
          <a:p>
            <a:pPr marL="0" indent="0" algn="just">
              <a:buFont typeface="Wingdings" pitchFamily="2" charset="2"/>
              <a:buChar char="Ø"/>
            </a:pPr>
            <a:r>
              <a:rPr lang="es-MX" dirty="0"/>
              <a:t> Diseño utilizado (experimental o no experimental)</a:t>
            </a:r>
          </a:p>
          <a:p>
            <a:pPr marL="0" indent="0" algn="just">
              <a:buFont typeface="Wingdings" pitchFamily="2" charset="2"/>
              <a:buChar char="Ø"/>
            </a:pPr>
            <a:r>
              <a:rPr lang="es-MX" dirty="0"/>
              <a:t> Procedimiento (un resumen de cada paso en el desarrollo de la investigación)</a:t>
            </a:r>
          </a:p>
          <a:p>
            <a:pPr marL="0" indent="0" algn="just">
              <a:buFont typeface="Wingdings" pitchFamily="2" charset="2"/>
              <a:buChar char="Ø"/>
            </a:pPr>
            <a:r>
              <a:rPr lang="es-MX" dirty="0"/>
              <a:t> Descripción detallada de los procesos de recolección de los datos y qué se hizo con los datos una vez obtenidos</a:t>
            </a:r>
          </a:p>
          <a:p>
            <a:pPr marL="0" indent="0" algn="just">
              <a:buFont typeface="Wingdings" pitchFamily="2" charset="2"/>
              <a:buChar char="Ø"/>
            </a:pPr>
            <a:r>
              <a:rPr lang="es-MX" dirty="0"/>
              <a:t> Se describe qué datos fueron recabados, cuándo y cómo.</a:t>
            </a:r>
          </a:p>
        </p:txBody>
      </p:sp>
      <p:sp>
        <p:nvSpPr>
          <p:cNvPr id="2" name="1 Título"/>
          <p:cNvSpPr>
            <a:spLocks noGrp="1"/>
          </p:cNvSpPr>
          <p:nvPr>
            <p:ph type="title"/>
          </p:nvPr>
        </p:nvSpPr>
        <p:spPr>
          <a:xfrm>
            <a:off x="1952596" y="142852"/>
            <a:ext cx="8229600" cy="1143000"/>
          </a:xfrm>
        </p:spPr>
        <p:txBody>
          <a:bodyPr/>
          <a:lstStyle/>
          <a:p>
            <a:pPr algn="l"/>
            <a:r>
              <a:rPr lang="es-MX" dirty="0"/>
              <a:t>6.1.3 Abordaje metodológico</a:t>
            </a:r>
          </a:p>
        </p:txBody>
      </p:sp>
      <p:pic>
        <p:nvPicPr>
          <p:cNvPr id="20482" name="Picture 2" descr="http://www.dialogica.com.ar/rosarioalternativo/libro.jpg"/>
          <p:cNvPicPr>
            <a:picLocks noChangeAspect="1" noChangeArrowheads="1"/>
          </p:cNvPicPr>
          <p:nvPr/>
        </p:nvPicPr>
        <p:blipFill>
          <a:blip r:embed="rId2" cstate="print"/>
          <a:srcRect/>
          <a:stretch>
            <a:fillRect/>
          </a:stretch>
        </p:blipFill>
        <p:spPr bwMode="auto">
          <a:xfrm>
            <a:off x="5453058" y="4429132"/>
            <a:ext cx="5048232" cy="2214538"/>
          </a:xfrm>
          <a:prstGeom prst="rect">
            <a:avLst/>
          </a:prstGeom>
          <a:ln>
            <a:noFill/>
          </a:ln>
          <a:effectLst>
            <a:softEdge rad="112500"/>
          </a:effectLst>
        </p:spPr>
      </p:pic>
    </p:spTree>
  </p:cSld>
  <p:clrMapOvr>
    <a:masterClrMapping/>
  </p:clrMapOvr>
  <p:transition spd="slow">
    <p:circl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ducima.com/elfo-con-libro-t9058.jpg"/>
          <p:cNvPicPr>
            <a:picLocks noChangeAspect="1" noChangeArrowheads="1"/>
          </p:cNvPicPr>
          <p:nvPr/>
        </p:nvPicPr>
        <p:blipFill>
          <a:blip r:embed="rId2" cstate="print"/>
          <a:srcRect/>
          <a:stretch>
            <a:fillRect/>
          </a:stretch>
        </p:blipFill>
        <p:spPr bwMode="auto">
          <a:xfrm>
            <a:off x="6310314" y="5286388"/>
            <a:ext cx="4143354" cy="1571612"/>
          </a:xfrm>
          <a:prstGeom prst="rect">
            <a:avLst/>
          </a:prstGeom>
          <a:noFill/>
        </p:spPr>
      </p:pic>
      <p:sp>
        <p:nvSpPr>
          <p:cNvPr id="3" name="2 Marcador de contenido"/>
          <p:cNvSpPr>
            <a:spLocks noGrp="1"/>
          </p:cNvSpPr>
          <p:nvPr>
            <p:ph idx="1"/>
          </p:nvPr>
        </p:nvSpPr>
        <p:spPr>
          <a:xfrm>
            <a:off x="2024034" y="1142985"/>
            <a:ext cx="8229600" cy="4525963"/>
          </a:xfrm>
        </p:spPr>
        <p:txBody>
          <a:bodyPr>
            <a:normAutofit fontScale="92500" lnSpcReduction="10000"/>
          </a:bodyPr>
          <a:lstStyle/>
          <a:p>
            <a:pPr marL="0" indent="0" algn="just">
              <a:buNone/>
            </a:pPr>
            <a:r>
              <a:rPr lang="es-MX" dirty="0"/>
              <a:t>Es el producto del análisis de los datos. Compendian el tratamiento estadístico que se le dio a los datos. Regularmente el orden es:</a:t>
            </a:r>
          </a:p>
          <a:p>
            <a:pPr marL="514350" indent="-514350" algn="just">
              <a:buAutoNum type="alphaLcParenR"/>
            </a:pPr>
            <a:r>
              <a:rPr lang="es-MX" dirty="0"/>
              <a:t>Análisis descriptivo de los datos.</a:t>
            </a:r>
          </a:p>
          <a:p>
            <a:pPr marL="514350" indent="-514350" algn="just">
              <a:buAutoNum type="alphaLcParenR"/>
            </a:pPr>
            <a:r>
              <a:rPr lang="es-MX" dirty="0"/>
              <a:t>Análisis </a:t>
            </a:r>
            <a:r>
              <a:rPr lang="es-MX" dirty="0" err="1"/>
              <a:t>inferenciales</a:t>
            </a:r>
            <a:r>
              <a:rPr lang="es-MX" dirty="0"/>
              <a:t> para responder a las preguntas y/o probar hipótesis</a:t>
            </a:r>
          </a:p>
          <a:p>
            <a:pPr marL="0" indent="0" algn="just">
              <a:buNone/>
            </a:pPr>
            <a:r>
              <a:rPr lang="es-MX" dirty="0"/>
              <a:t>En este apartado no se incluyen conclusiones ni sugerencias, así como tampoco se explican las implicaciones de la investigación. Esto se realiza en el siguiente apartado.</a:t>
            </a:r>
          </a:p>
          <a:p>
            <a:pPr marL="0" indent="0" algn="just">
              <a:buNone/>
            </a:pPr>
            <a:r>
              <a:rPr lang="es-MX" dirty="0"/>
              <a:t>Una manera útil para describir sus hallazgos es mediante tablas, gráficas, mapas y cuadros.</a:t>
            </a:r>
          </a:p>
        </p:txBody>
      </p:sp>
      <p:sp>
        <p:nvSpPr>
          <p:cNvPr id="2" name="1 Título"/>
          <p:cNvSpPr>
            <a:spLocks noGrp="1"/>
          </p:cNvSpPr>
          <p:nvPr>
            <p:ph type="title"/>
          </p:nvPr>
        </p:nvSpPr>
        <p:spPr>
          <a:xfrm>
            <a:off x="2024034" y="142852"/>
            <a:ext cx="8229600" cy="1143000"/>
          </a:xfrm>
        </p:spPr>
        <p:txBody>
          <a:bodyPr/>
          <a:lstStyle/>
          <a:p>
            <a:pPr algn="l"/>
            <a:r>
              <a:rPr lang="es-MX" dirty="0"/>
              <a:t>6.1.4 Resultados</a:t>
            </a:r>
          </a:p>
        </p:txBody>
      </p:sp>
    </p:spTree>
  </p:cSld>
  <p:clrMapOvr>
    <a:masterClrMapping/>
  </p:clrMapOvr>
  <p:transition spd="slow">
    <p:circl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9"/>
            <a:ext cx="4543428" cy="4525963"/>
          </a:xfrm>
        </p:spPr>
        <p:txBody>
          <a:bodyPr/>
          <a:lstStyle/>
          <a:p>
            <a:pPr marL="0" indent="0" algn="just">
              <a:buNone/>
            </a:pPr>
            <a:r>
              <a:rPr lang="es-MX" dirty="0"/>
              <a:t>Aquí se destila lo esencial de todo el proceso enfatizando especialmente la riqueza de la evidencia empírica aportada, y a partir de ello, presenta la prospectiva que el investigador contribuye desde su propia reflexión.</a:t>
            </a:r>
          </a:p>
        </p:txBody>
      </p:sp>
      <p:sp>
        <p:nvSpPr>
          <p:cNvPr id="2" name="1 Título"/>
          <p:cNvSpPr>
            <a:spLocks noGrp="1"/>
          </p:cNvSpPr>
          <p:nvPr>
            <p:ph type="title"/>
          </p:nvPr>
        </p:nvSpPr>
        <p:spPr/>
        <p:txBody>
          <a:bodyPr/>
          <a:lstStyle/>
          <a:p>
            <a:pPr algn="l"/>
            <a:r>
              <a:rPr lang="es-MX" dirty="0"/>
              <a:t>6.1.5 Análisis y conclusiones</a:t>
            </a:r>
          </a:p>
        </p:txBody>
      </p:sp>
      <p:pic>
        <p:nvPicPr>
          <p:cNvPr id="18434" name="Picture 2" descr="http://candy00.unblog.fr/files/2006/06/devoir.jpg"/>
          <p:cNvPicPr>
            <a:picLocks noChangeAspect="1" noChangeArrowheads="1"/>
          </p:cNvPicPr>
          <p:nvPr/>
        </p:nvPicPr>
        <p:blipFill>
          <a:blip r:embed="rId2" cstate="print"/>
          <a:srcRect/>
          <a:stretch>
            <a:fillRect/>
          </a:stretch>
        </p:blipFill>
        <p:spPr bwMode="auto">
          <a:xfrm>
            <a:off x="6667505" y="1500175"/>
            <a:ext cx="3571875" cy="4333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34" y="1285861"/>
            <a:ext cx="8229600" cy="4525963"/>
          </a:xfrm>
        </p:spPr>
        <p:txBody>
          <a:bodyPr/>
          <a:lstStyle/>
          <a:p>
            <a:pPr marL="0" indent="0" algn="just">
              <a:buNone/>
            </a:pPr>
            <a:r>
              <a:rPr lang="es-MX" dirty="0"/>
              <a:t>Describe las fuentes documentales consideradas (castellano-inglés) para la elaboración del proyecto. Las cuales conviene que no excedan los 5 años de vigencia (actualidad) y su citación cumpla con las normas internacionales/estandarizadas de formato.</a:t>
            </a:r>
          </a:p>
        </p:txBody>
      </p:sp>
      <p:sp>
        <p:nvSpPr>
          <p:cNvPr id="2" name="1 Título"/>
          <p:cNvSpPr>
            <a:spLocks noGrp="1"/>
          </p:cNvSpPr>
          <p:nvPr>
            <p:ph type="title"/>
          </p:nvPr>
        </p:nvSpPr>
        <p:spPr/>
        <p:txBody>
          <a:bodyPr/>
          <a:lstStyle/>
          <a:p>
            <a:pPr algn="l"/>
            <a:r>
              <a:rPr lang="es-MX" dirty="0"/>
              <a:t>6.1.6 Fuentes de información</a:t>
            </a:r>
          </a:p>
        </p:txBody>
      </p:sp>
      <p:pic>
        <p:nvPicPr>
          <p:cNvPr id="4" name="Picture 2" descr="http://www.educima.com/leer-un-libro-t5510.jpg"/>
          <p:cNvPicPr>
            <a:picLocks noChangeAspect="1" noChangeArrowheads="1"/>
          </p:cNvPicPr>
          <p:nvPr/>
        </p:nvPicPr>
        <p:blipFill>
          <a:blip r:embed="rId2" cstate="print"/>
          <a:srcRect/>
          <a:stretch>
            <a:fillRect/>
          </a:stretch>
        </p:blipFill>
        <p:spPr bwMode="auto">
          <a:xfrm>
            <a:off x="4667240" y="3643314"/>
            <a:ext cx="3929090" cy="2781796"/>
          </a:xfrm>
          <a:prstGeom prst="rect">
            <a:avLst/>
          </a:prstGeom>
          <a:ln>
            <a:noFill/>
          </a:ln>
          <a:effectLst>
            <a:softEdge rad="112500"/>
          </a:effectLst>
        </p:spPr>
      </p:pic>
      <p:sp>
        <p:nvSpPr>
          <p:cNvPr id="5" name="4 Cinta hacia arriba">
            <a:hlinkClick r:id="rId3" action="ppaction://hlinksldjump" highlightClick="1"/>
          </p:cNvPr>
          <p:cNvSpPr/>
          <p:nvPr/>
        </p:nvSpPr>
        <p:spPr>
          <a:xfrm>
            <a:off x="9872659" y="6414156"/>
            <a:ext cx="516497" cy="229554"/>
          </a:xfrm>
          <a:prstGeom prst="ribbon2">
            <a:avLst>
              <a:gd name="adj1" fmla="val 27500"/>
              <a:gd name="adj2" fmla="val 58147"/>
            </a:avLst>
          </a:prstGeom>
          <a:solidFill>
            <a:schemeClr val="bg1"/>
          </a:solidFill>
          <a:ln w="19050">
            <a:solidFill>
              <a:schemeClr val="tx1"/>
            </a:solidFill>
          </a:ln>
          <a:effectLst>
            <a:glow rad="101600">
              <a:schemeClr val="bg1">
                <a:lumMod val="8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spd="slow">
    <p:circl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52596" y="2643183"/>
            <a:ext cx="8229600" cy="3006919"/>
          </a:xfrm>
        </p:spPr>
        <p:txBody>
          <a:bodyPr>
            <a:normAutofit/>
          </a:bodyPr>
          <a:lstStyle/>
          <a:p>
            <a:pPr algn="ctr">
              <a:buNone/>
            </a:pPr>
            <a:endParaRPr lang="es-ES_tradnl" sz="4400" dirty="0">
              <a:hlinkClick r:id="rId2"/>
            </a:endParaRPr>
          </a:p>
          <a:p>
            <a:pPr algn="ctr">
              <a:buNone/>
            </a:pPr>
            <a:r>
              <a:rPr lang="es-ES_tradnl" sz="4400" dirty="0">
                <a:hlinkClick r:id="rId2"/>
              </a:rPr>
              <a:t>gabino@unam.mx</a:t>
            </a:r>
            <a:endParaRPr lang="es-ES_tradnl" sz="4400" dirty="0"/>
          </a:p>
        </p:txBody>
      </p:sp>
      <p:sp>
        <p:nvSpPr>
          <p:cNvPr id="3" name="2 Título"/>
          <p:cNvSpPr>
            <a:spLocks noGrp="1"/>
          </p:cNvSpPr>
          <p:nvPr>
            <p:ph type="title"/>
          </p:nvPr>
        </p:nvSpPr>
        <p:spPr>
          <a:xfrm>
            <a:off x="2024034" y="714356"/>
            <a:ext cx="8229600" cy="1143000"/>
          </a:xfrm>
        </p:spPr>
        <p:txBody>
          <a:bodyPr>
            <a:noAutofit/>
          </a:bodyPr>
          <a:lstStyle/>
          <a:p>
            <a:pPr algn="ctr"/>
            <a:r>
              <a:rPr lang="es-MX" sz="8800"/>
              <a:t>Gracias</a:t>
            </a:r>
            <a:endParaRPr lang="es-MX" sz="8800" dirty="0"/>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481328"/>
            <a:ext cx="8229600" cy="4805192"/>
          </a:xfrm>
        </p:spPr>
        <p:txBody>
          <a:bodyPr>
            <a:normAutofit fontScale="92500" lnSpcReduction="10000"/>
          </a:bodyPr>
          <a:lstStyle/>
          <a:p>
            <a:pPr marL="0" indent="0" algn="just">
              <a:buNone/>
            </a:pPr>
            <a:r>
              <a:rPr lang="es-MX" dirty="0"/>
              <a:t>Sus características son:</a:t>
            </a:r>
          </a:p>
          <a:p>
            <a:pPr marL="622300" indent="-355600" algn="just">
              <a:buFont typeface="Wingdings" pitchFamily="2" charset="2"/>
              <a:buChar char="Ø"/>
            </a:pPr>
            <a:r>
              <a:rPr lang="es-MX" b="1" dirty="0"/>
              <a:t>Crítico: </a:t>
            </a:r>
            <a:r>
              <a:rPr lang="es-MX" dirty="0"/>
              <a:t>Porque trata de distinguir lo verdadero de lo falso.</a:t>
            </a:r>
          </a:p>
          <a:p>
            <a:pPr marL="622300" indent="-355600" algn="just">
              <a:buFont typeface="Wingdings" pitchFamily="2" charset="2"/>
              <a:buChar char="Ø"/>
            </a:pPr>
            <a:r>
              <a:rPr lang="es-MX" b="1" dirty="0"/>
              <a:t>Fundamentado en métodos: </a:t>
            </a:r>
            <a:r>
              <a:rPr lang="es-MX" dirty="0"/>
              <a:t>El investigador sigue procedimientos, desarrolla su investigación basado en un plan previo.</a:t>
            </a:r>
          </a:p>
          <a:p>
            <a:pPr marL="622300" indent="-355600" algn="just">
              <a:buFont typeface="Wingdings" pitchFamily="2" charset="2"/>
              <a:buChar char="Ø"/>
            </a:pPr>
            <a:r>
              <a:rPr lang="es-MX" b="1" dirty="0"/>
              <a:t>Verificable: </a:t>
            </a:r>
            <a:r>
              <a:rPr lang="es-MX" dirty="0"/>
              <a:t>Se puede verificar mediante la aprobación del examen de la experiencia.</a:t>
            </a:r>
          </a:p>
          <a:p>
            <a:pPr marL="622300" indent="-355600" algn="just">
              <a:buFont typeface="Wingdings" pitchFamily="2" charset="2"/>
              <a:buChar char="Ø"/>
            </a:pPr>
            <a:r>
              <a:rPr lang="es-MX" b="1" dirty="0"/>
              <a:t>Ordenado: </a:t>
            </a:r>
            <a:r>
              <a:rPr lang="es-MX" dirty="0"/>
              <a:t>Es un sistema de ideas conectadas entre sí.</a:t>
            </a:r>
          </a:p>
          <a:p>
            <a:pPr marL="622300" indent="-355600" algn="just">
              <a:buFont typeface="Wingdings" pitchFamily="2" charset="2"/>
              <a:buChar char="Ø"/>
            </a:pPr>
            <a:r>
              <a:rPr lang="es-MX" b="1" dirty="0"/>
              <a:t>Unificado:</a:t>
            </a:r>
            <a:r>
              <a:rPr lang="es-MX" dirty="0"/>
              <a:t> No busca conocimiento de lo singular y concreto, sino de lo general y abstracto.</a:t>
            </a:r>
          </a:p>
        </p:txBody>
      </p:sp>
      <p:sp>
        <p:nvSpPr>
          <p:cNvPr id="2" name="1 Título"/>
          <p:cNvSpPr>
            <a:spLocks noGrp="1"/>
          </p:cNvSpPr>
          <p:nvPr>
            <p:ph type="title"/>
          </p:nvPr>
        </p:nvSpPr>
        <p:spPr/>
        <p:txBody>
          <a:bodyPr/>
          <a:lstStyle/>
          <a:p>
            <a:pPr algn="l"/>
            <a:r>
              <a:rPr lang="es-MX" dirty="0"/>
              <a:t>1.1.2 Conocimiento científico</a:t>
            </a: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622300" indent="-355600" algn="just">
              <a:buFont typeface="Wingdings" pitchFamily="2" charset="2"/>
              <a:buChar char="Ø"/>
            </a:pPr>
            <a:r>
              <a:rPr lang="es-MX" b="1" dirty="0"/>
              <a:t>Universal: </a:t>
            </a:r>
            <a:r>
              <a:rPr lang="es-MX" dirty="0"/>
              <a:t>Es válido para todas las personas sin reconocer fronteras ni determinaciones de ningún tipo, no varía en cada cultura.</a:t>
            </a:r>
          </a:p>
          <a:p>
            <a:pPr marL="622300" indent="-355600" algn="just">
              <a:buFont typeface="Wingdings" pitchFamily="2" charset="2"/>
              <a:buChar char="Ø"/>
            </a:pPr>
            <a:r>
              <a:rPr lang="es-MX" b="1" dirty="0"/>
              <a:t>Objetivo: </a:t>
            </a:r>
            <a:r>
              <a:rPr lang="es-MX" dirty="0"/>
              <a:t>Es válido para todos los individuos y no sólo para uno determinado. Su valor es general y pretende conocer la realidad tal como es.</a:t>
            </a:r>
          </a:p>
          <a:p>
            <a:pPr marL="622300" indent="-355600" algn="just">
              <a:buFont typeface="Wingdings" pitchFamily="2" charset="2"/>
              <a:buChar char="Ø"/>
            </a:pPr>
            <a:r>
              <a:rPr lang="es-MX" b="1" dirty="0"/>
              <a:t>Comunicable: </a:t>
            </a:r>
            <a:r>
              <a:rPr lang="es-MX" dirty="0"/>
              <a:t>Mediante el lenguaje científico que es unívoco, preciso y comprensible para cualquier sujeto capacitado.</a:t>
            </a:r>
          </a:p>
          <a:p>
            <a:pPr marL="622300" indent="-355600" algn="just">
              <a:buFont typeface="Wingdings" pitchFamily="2" charset="2"/>
              <a:buChar char="Ø"/>
            </a:pPr>
            <a:r>
              <a:rPr lang="es-MX" b="1" dirty="0"/>
              <a:t>Racional: </a:t>
            </a:r>
            <a:r>
              <a:rPr lang="es-MX" dirty="0"/>
              <a:t>Porque la ciencia es conocida mediante el uso de la inteligencia y la razón.</a:t>
            </a:r>
          </a:p>
          <a:p>
            <a:pPr marL="622300" indent="-355600" algn="just">
              <a:buFont typeface="Wingdings" pitchFamily="2" charset="2"/>
              <a:buChar char="Ø"/>
            </a:pPr>
            <a:r>
              <a:rPr lang="es-MX" b="1" dirty="0"/>
              <a:t>Provisorio: </a:t>
            </a:r>
            <a:r>
              <a:rPr lang="es-MX" dirty="0"/>
              <a:t>Porque la tarea de la ciencia no se detiene.</a:t>
            </a:r>
            <a:endParaRPr lang="es-MX" b="1" dirty="0"/>
          </a:p>
        </p:txBody>
      </p:sp>
      <p:sp>
        <p:nvSpPr>
          <p:cNvPr id="2" name="1 Título"/>
          <p:cNvSpPr>
            <a:spLocks noGrp="1"/>
          </p:cNvSpPr>
          <p:nvPr>
            <p:ph type="title"/>
          </p:nvPr>
        </p:nvSpPr>
        <p:spPr/>
        <p:txBody>
          <a:bodyPr/>
          <a:lstStyle/>
          <a:p>
            <a:pPr algn="l"/>
            <a:r>
              <a:rPr lang="es-MX" dirty="0"/>
              <a:t>1.1.2 Conocimiento científico</a:t>
            </a:r>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MX" dirty="0"/>
              <a:t>El conocimiento científico es un producto relativamente reciente en la historia. Como tal surgió entre los siglos XVI y XVII, en la época del Renacimiento, sus fundadores fueron Nicolás Copérnico, Johannes </a:t>
            </a:r>
            <a:r>
              <a:rPr lang="es-MX" dirty="0" err="1"/>
              <a:t>Kepler</a:t>
            </a:r>
            <a:r>
              <a:rPr lang="es-MX" dirty="0"/>
              <a:t>, Galileo Galilei, Isaac Newton, René Descartes entre otros. Fue éste último quien funda la ciencia moderna estableciendo que la investigación científica debía seguir 5 reglas que se resumen a: </a:t>
            </a:r>
          </a:p>
          <a:p>
            <a:pPr marL="809625" indent="-365125" algn="just">
              <a:buFont typeface="Wingdings" pitchFamily="2" charset="2"/>
              <a:buChar char="Ø"/>
            </a:pPr>
            <a:r>
              <a:rPr lang="es-MX" dirty="0"/>
              <a:t>Observar objetivamente</a:t>
            </a:r>
          </a:p>
          <a:p>
            <a:pPr marL="809625" indent="-365125" algn="just">
              <a:buFont typeface="Wingdings" pitchFamily="2" charset="2"/>
              <a:buChar char="Ø"/>
            </a:pPr>
            <a:r>
              <a:rPr lang="es-MX" dirty="0"/>
              <a:t>Dividir el problema en partes</a:t>
            </a:r>
          </a:p>
        </p:txBody>
      </p:sp>
      <p:sp>
        <p:nvSpPr>
          <p:cNvPr id="2" name="1 Título"/>
          <p:cNvSpPr>
            <a:spLocks noGrp="1"/>
          </p:cNvSpPr>
          <p:nvPr>
            <p:ph type="title"/>
          </p:nvPr>
        </p:nvSpPr>
        <p:spPr>
          <a:xfrm>
            <a:off x="1881158" y="274638"/>
            <a:ext cx="8572560" cy="1143000"/>
          </a:xfrm>
        </p:spPr>
        <p:txBody>
          <a:bodyPr>
            <a:noAutofit/>
          </a:bodyPr>
          <a:lstStyle/>
          <a:p>
            <a:pPr algn="l"/>
            <a:r>
              <a:rPr lang="es-MX" sz="3600" dirty="0"/>
              <a:t>1.1.3 Surgimiento del conocimiento científico</a:t>
            </a:r>
          </a:p>
        </p:txBody>
      </p:sp>
      <p:pic>
        <p:nvPicPr>
          <p:cNvPr id="82946" name="Picture 2" descr="http://4.bp.blogspot.com/_0d1905aNKuc/Rk91frhQFCI/AAAAAAAAAAU/Q4SB4tuL4KE/s320/ciencia.jpg"/>
          <p:cNvPicPr>
            <a:picLocks noChangeAspect="1" noChangeArrowheads="1"/>
          </p:cNvPicPr>
          <p:nvPr/>
        </p:nvPicPr>
        <p:blipFill>
          <a:blip r:embed="rId2" cstate="print"/>
          <a:srcRect/>
          <a:stretch>
            <a:fillRect/>
          </a:stretch>
        </p:blipFill>
        <p:spPr bwMode="auto">
          <a:xfrm>
            <a:off x="7524760" y="4714885"/>
            <a:ext cx="2571768" cy="2000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ircl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984</TotalTime>
  <Words>4369</Words>
  <Application>Microsoft Office PowerPoint</Application>
  <PresentationFormat>Panorámica</PresentationFormat>
  <Paragraphs>328</Paragraphs>
  <Slides>67</Slides>
  <Notes>1</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Concurrencia</vt:lpstr>
      <vt:lpstr>Seminario de Investigación en Ciencias de la Administración</vt:lpstr>
      <vt:lpstr>ÍNDICE</vt:lpstr>
      <vt:lpstr>1. PRINCIPIOS DE TEORÍA DEL CONOCIMIENTO</vt:lpstr>
      <vt:lpstr>1.1 Introducción</vt:lpstr>
      <vt:lpstr>1.1.1 Explicaciones de la ciencia</vt:lpstr>
      <vt:lpstr>1.1.2 Conocimiento científico</vt:lpstr>
      <vt:lpstr>1.1.2 Conocimiento científico</vt:lpstr>
      <vt:lpstr>1.1.2 Conocimiento científico</vt:lpstr>
      <vt:lpstr>1.1.3 Surgimiento del conocimiento científico</vt:lpstr>
      <vt:lpstr>1.1.3 Surgimiento del conocimiento científico</vt:lpstr>
      <vt:lpstr>1.1.4 Adquisición del conocimiento</vt:lpstr>
      <vt:lpstr>1.2 Concepto de ciencia</vt:lpstr>
      <vt:lpstr>2. MÉTODO CIENTÍFICO</vt:lpstr>
      <vt:lpstr>2.1 Concepto de Método</vt:lpstr>
      <vt:lpstr>2.2 Concepto del Método Científico</vt:lpstr>
      <vt:lpstr>2.3 Aplicación del Método Científico</vt:lpstr>
      <vt:lpstr>2.4 Los problemas científicos</vt:lpstr>
      <vt:lpstr>2.5 Las hipótesis científicas</vt:lpstr>
      <vt:lpstr>2.6 Las consecuencias verificables de las hipótesis</vt:lpstr>
      <vt:lpstr>3. LA INVESTIGACIÓN CIENTÍFICA</vt:lpstr>
      <vt:lpstr>3.1 Concepto de Investigación Científica</vt:lpstr>
      <vt:lpstr>3.1 Concepto de Investigación Científica</vt:lpstr>
      <vt:lpstr>3.2 Explicaciones surgidas de la investigación científica</vt:lpstr>
      <vt:lpstr>3.3 Tipos de investigación</vt:lpstr>
      <vt:lpstr>3.3.1 Investigaciones Descriptivas y Explicativas</vt:lpstr>
      <vt:lpstr>3.3.2 Investigaciones Longitudinales y Transversales</vt:lpstr>
      <vt:lpstr>3.3.3 Investigaciones Retrospectivas</vt:lpstr>
      <vt:lpstr>3.3.4 Investigaciones Experimentales y No Experimentales</vt:lpstr>
      <vt:lpstr>3.4 Estrategia general de la investigación</vt:lpstr>
      <vt:lpstr>3.5 Análisis del problema de investigación</vt:lpstr>
      <vt:lpstr>3.5 Análisis del problema de investigación</vt:lpstr>
      <vt:lpstr>4.1 Problemas</vt:lpstr>
      <vt:lpstr>5. PROTOCOLO DE INVESTIGACIÓN</vt:lpstr>
      <vt:lpstr>5. PROTOCOLO DE INVESTIGACIÓN</vt:lpstr>
      <vt:lpstr>5.1 Definición del problema</vt:lpstr>
      <vt:lpstr>5.2 Desarrollo del protocolo</vt:lpstr>
      <vt:lpstr>5.2.1 Marco teórico conceptual</vt:lpstr>
      <vt:lpstr>5.2.2 Planteamiento del problema</vt:lpstr>
      <vt:lpstr>5.2.3 Objetivos</vt:lpstr>
      <vt:lpstr>5.2.4 Hipótesis</vt:lpstr>
      <vt:lpstr>5.2.4 Hipótesis</vt:lpstr>
      <vt:lpstr>5.2.4 Hipótesis</vt:lpstr>
      <vt:lpstr>5.2.5 Métodos. Investigación y Método Estadístico</vt:lpstr>
      <vt:lpstr>a) Variables de Investigación</vt:lpstr>
      <vt:lpstr>b) Selección y tamaño de la muestra</vt:lpstr>
      <vt:lpstr>c) Diseño de instrumentos</vt:lpstr>
      <vt:lpstr>d) Diseño de muestra</vt:lpstr>
      <vt:lpstr>e) Selección y tamaño de la muestra</vt:lpstr>
      <vt:lpstr>f) Diseño estadístico</vt:lpstr>
      <vt:lpstr>f) Diseño estadístico</vt:lpstr>
      <vt:lpstr>g) Cronograma</vt:lpstr>
      <vt:lpstr>h) Índice tentativo de la tesis</vt:lpstr>
      <vt:lpstr>i) Recolección de datos</vt:lpstr>
      <vt:lpstr>5.3 Validación de instrumentos</vt:lpstr>
      <vt:lpstr>5.3 Validación de instrumentos</vt:lpstr>
      <vt:lpstr>5.3 Validación de instrumentos</vt:lpstr>
      <vt:lpstr>5.3.1 Prueba piloto</vt:lpstr>
      <vt:lpstr>5.3.2 Evaluación de resultados</vt:lpstr>
      <vt:lpstr>6. REPORTE FINAL</vt:lpstr>
      <vt:lpstr>6.1.1 Introducción</vt:lpstr>
      <vt:lpstr>6.1.1 Introducción</vt:lpstr>
      <vt:lpstr>6.1.2 Marco Teórico – Referencial</vt:lpstr>
      <vt:lpstr>6.1.3 Abordaje metodológico</vt:lpstr>
      <vt:lpstr>6.1.4 Resultados</vt:lpstr>
      <vt:lpstr>6.1.5 Análisis y conclusiones</vt:lpstr>
      <vt:lpstr>6.1.6 Fuentes de información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de la Investigación</dc:title>
  <dc:creator>UNAM</dc:creator>
  <cp:lastModifiedBy>Gabino García Tapia</cp:lastModifiedBy>
  <cp:revision>109</cp:revision>
  <dcterms:created xsi:type="dcterms:W3CDTF">2009-04-22T02:51:02Z</dcterms:created>
  <dcterms:modified xsi:type="dcterms:W3CDTF">2022-04-26T00:36:26Z</dcterms:modified>
</cp:coreProperties>
</file>